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306" r:id="rId2"/>
    <p:sldId id="286" r:id="rId3"/>
    <p:sldId id="287" r:id="rId4"/>
    <p:sldId id="289" r:id="rId5"/>
    <p:sldId id="290" r:id="rId6"/>
    <p:sldId id="291" r:id="rId7"/>
    <p:sldId id="307" r:id="rId8"/>
    <p:sldId id="308" r:id="rId9"/>
    <p:sldId id="295" r:id="rId10"/>
    <p:sldId id="297" r:id="rId11"/>
    <p:sldId id="294" r:id="rId12"/>
    <p:sldId id="309" r:id="rId13"/>
    <p:sldId id="271" r:id="rId14"/>
  </p:sldIdLst>
  <p:sldSz cx="9144000" cy="6858000" type="screen4x3"/>
  <p:notesSz cx="6797675" cy="9926638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770" autoAdjust="0"/>
    <p:restoredTop sz="94660" autoAdjust="0"/>
  </p:normalViewPr>
  <p:slideViewPr>
    <p:cSldViewPr snapToGrid="0">
      <p:cViewPr varScale="1">
        <p:scale>
          <a:sx n="103" d="100"/>
          <a:sy n="103" d="100"/>
        </p:scale>
        <p:origin x="-30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-1968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3BEE5D0-0279-4838-ACCF-4E058AAE789B}" type="datetimeFigureOut">
              <a:rPr lang="es-ES"/>
              <a:pPr>
                <a:defRPr/>
              </a:pPr>
              <a:t>23/03/2017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AEBA390-F83B-45C8-B526-7CCF62F1F2A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xmlns="" val="1174862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BAACB62-C6E6-44C8-9521-2E402A3CB3D1}" type="datetimeFigureOut">
              <a:rPr lang="es-ES"/>
              <a:pPr>
                <a:defRPr/>
              </a:pPr>
              <a:t>23/03/2017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275359E-8609-45BC-9008-51BB4F96C98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18689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6112C08-63F6-4B64-96AC-1811879C52A9}" type="slidenum">
              <a:rPr lang="es-ES" altLang="es-ES" smtClean="0"/>
              <a:pPr/>
              <a:t>2</a:t>
            </a:fld>
            <a:endParaRPr lang="es-ES" alt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1946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227A027-7F61-4650-A643-6CD397531D27}" type="slidenum">
              <a:rPr lang="es-ES" altLang="es-ES" smtClean="0"/>
              <a:pPr/>
              <a:t>3</a:t>
            </a:fld>
            <a:endParaRPr lang="es-ES" alt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75359E-8609-45BC-9008-51BB4F96C986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80814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75359E-8609-45BC-9008-51BB4F96C986}" type="slidenum">
              <a:rPr lang="es-ES" smtClean="0"/>
              <a:pPr>
                <a:defRPr/>
              </a:pPr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80814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75359E-8609-45BC-9008-51BB4F96C986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80814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20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677134E-413D-4F08-8F43-748A485B8577}" type="slidenum">
              <a:rPr lang="es-ES" altLang="es-ES" smtClean="0"/>
              <a:pPr/>
              <a:t>9</a:t>
            </a:fld>
            <a:endParaRPr lang="es-ES" altLang="es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2048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677134E-413D-4F08-8F43-748A485B8577}" type="slidenum">
              <a:rPr lang="es-ES" altLang="es-ES" smtClean="0"/>
              <a:pPr/>
              <a:t>11</a:t>
            </a:fld>
            <a:endParaRPr lang="es-ES" altLang="es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362CB0D-3942-43DF-91B1-4F9C20D5CBB6}" type="slidenum">
              <a:rPr lang="es-ES" altLang="es-ES" smtClean="0"/>
              <a:pPr/>
              <a:t>13</a:t>
            </a:fld>
            <a:endParaRPr lang="es-ES" alt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871540"/>
            <a:ext cx="7886700" cy="115247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167847"/>
            <a:ext cx="7886700" cy="392180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xmlns="" val="254258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198689"/>
            <a:ext cx="3886200" cy="3893886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98689"/>
            <a:ext cx="3886200" cy="3893886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943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223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184402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006726"/>
            <a:ext cx="3868340" cy="3085850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214789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06725"/>
            <a:ext cx="3887391" cy="3085851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111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7886700" cy="100576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2147299"/>
            <a:ext cx="4629150" cy="39144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47299"/>
            <a:ext cx="2949178" cy="3914454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xmlns="" val="2197635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873126"/>
            <a:ext cx="7886700" cy="1048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 altLang="es-ES" dirty="0" smtClean="0"/>
              <a:t>Haga clic para modificar el estilo de título del patrón</a:t>
            </a:r>
            <a:endParaRPr lang="en-US" altLang="es-ES" dirty="0" smtClean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 bwMode="auto">
          <a:xfrm>
            <a:off x="628650" y="2198688"/>
            <a:ext cx="3737867" cy="390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</a:lstStyle>
          <a:p>
            <a:pPr lvl="0"/>
            <a:r>
              <a:rPr lang="es-ES" altLang="es-ES" noProof="0" dirty="0" smtClean="0"/>
              <a:t>Haga clic para modificar el estilo de texto del patrón</a:t>
            </a:r>
          </a:p>
          <a:p>
            <a:pPr lvl="1"/>
            <a:r>
              <a:rPr lang="es-ES" altLang="es-ES" noProof="0" dirty="0" smtClean="0"/>
              <a:t>Segundo nivel</a:t>
            </a:r>
          </a:p>
          <a:p>
            <a:pPr lvl="2"/>
            <a:r>
              <a:rPr lang="es-ES" altLang="es-ES" noProof="0" dirty="0" smtClean="0"/>
              <a:t>Tercer nivel</a:t>
            </a:r>
          </a:p>
          <a:p>
            <a:pPr lvl="3"/>
            <a:r>
              <a:rPr lang="es-ES" altLang="es-ES" noProof="0" dirty="0" smtClean="0"/>
              <a:t>Cuarto nivel</a:t>
            </a:r>
            <a:endParaRPr lang="en-US" altLang="es-ES" noProof="0" dirty="0" smtClean="0"/>
          </a:p>
        </p:txBody>
      </p:sp>
      <p:sp>
        <p:nvSpPr>
          <p:cNvPr id="5" name="Marcador de posición de imagen 4"/>
          <p:cNvSpPr>
            <a:spLocks noGrp="1"/>
          </p:cNvSpPr>
          <p:nvPr>
            <p:ph type="pic" sz="quarter" idx="10"/>
          </p:nvPr>
        </p:nvSpPr>
        <p:spPr>
          <a:xfrm>
            <a:off x="4489450" y="2198688"/>
            <a:ext cx="4025900" cy="39041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xmlns="" val="17129015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8498448-87DE-504D-8DE3-9D54C8D812E9}" type="datetimeFigureOut">
              <a:rPr lang="es-ES_tradnl" smtClean="0"/>
              <a:pPr/>
              <a:t>23/03/2017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6A169D-E5A2-B248-B89E-FFCB74B6A69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007771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952625"/>
            <a:ext cx="7886700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  <a:endParaRPr lang="en-US" altLang="es-ES" smtClean="0"/>
          </a:p>
        </p:txBody>
      </p:sp>
      <p:pic>
        <p:nvPicPr>
          <p:cNvPr id="1028" name="Picture 4" descr="C:\Documents and Settings\u0899fpe.IKTLAN\Escritorio\Grass-PNG-Images.png"/>
          <p:cNvPicPr>
            <a:picLocks noChangeAspect="1" noChangeArrowheads="1"/>
          </p:cNvPicPr>
          <p:nvPr userDrawn="1"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660571"/>
            <a:ext cx="9144000" cy="124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Iktfs4\disco_v$\Proy_eu\LIFE_OREKA MENDIAN_2015\30_Difusion_y_Comunicacion\00_Logos\life.jpg"/>
          <p:cNvPicPr>
            <a:picLocks noChangeAspect="1" noChangeArrowheads="1"/>
          </p:cNvPicPr>
          <p:nvPr userDrawn="1"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2697" y="6441480"/>
            <a:ext cx="49837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Iktfs4\disco_v$\Proy_eu\LIFE_OREKA MENDIAN_2015\30_Difusion_y_Comunicacion\00_Logos\natura2000.jpg"/>
          <p:cNvPicPr>
            <a:picLocks noChangeAspect="1" noChangeArrowheads="1"/>
          </p:cNvPicPr>
          <p:nvPr userDrawn="1"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8725" y="6441480"/>
            <a:ext cx="5224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6 Imagen" descr="C:\Users\u0899amo\AppData\Local\Microsoft\Windows\Temporary Internet Files\Content.Outlook\5XKYC5JW\logo_oreka2.jpg"/>
          <p:cNvPicPr/>
          <p:nvPr userDrawn="1"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79932" y="6248395"/>
            <a:ext cx="540385" cy="55308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03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49" r:id="rId28"/>
    <p:sldLayoutId id="2147483750" r:id="rId29"/>
    <p:sldLayoutId id="2147483751" r:id="rId30"/>
    <p:sldLayoutId id="2147483752" r:id="rId31"/>
    <p:sldLayoutId id="2147483753" r:id="rId32"/>
    <p:sldLayoutId id="2147483754" r:id="rId3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effectLst/>
          <a:latin typeface="Century Gothic" panose="020B0502020202020204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Diavlo Medium" panose="02000000000000000000" pitchFamily="50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Diavlo Medium" panose="02000000000000000000" pitchFamily="50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Diavlo Medium" panose="02000000000000000000" pitchFamily="50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Diavlo Medium" panose="02000000000000000000" pitchFamily="50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www.google.es/url?sa=i&amp;rct=j&amp;q=&amp;esrc=s&amp;frm=1&amp;source=images&amp;cd=&amp;cad=rja&amp;uact=8&amp;docid=7ipiDBsKdZ3jsM&amp;tbnid=5tTuzurZKZzKXM:&amp;ved=0CAUQjRw&amp;url=http://es.paperblog.com/ganaderia-sostenible-2368080/&amp;ei=e1BGU7mnGZSa0AWFxYFA&amp;bvm=bv.64507335,d.d2k&amp;psig=AFQjCNFNInbtLzESj9C4Bc1HSPLzMTkaYw&amp;ust=1397203341921904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http://m1.paperblog.com/i/236/2368080/ganaderia-sostenible-L-9tzltg.jpeg" TargetMode="External"/><Relationship Id="rId4" Type="http://schemas.openxmlformats.org/officeDocument/2006/relationships/image" Target="../media/image19.jpeg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1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5264419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7543" y="2924944"/>
            <a:ext cx="1736517" cy="1820813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5602590"/>
            <a:ext cx="9144000" cy="133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838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Título"/>
          <p:cNvSpPr>
            <a:spLocks noGrp="1"/>
          </p:cNvSpPr>
          <p:nvPr>
            <p:ph type="title"/>
          </p:nvPr>
        </p:nvSpPr>
        <p:spPr>
          <a:xfrm>
            <a:off x="195263" y="437017"/>
            <a:ext cx="8237537" cy="1039812"/>
          </a:xfrm>
        </p:spPr>
        <p:txBody>
          <a:bodyPr>
            <a:normAutofit/>
          </a:bodyPr>
          <a:lstStyle/>
          <a:p>
            <a:pPr algn="ctr"/>
            <a:r>
              <a:rPr lang="es-ES" altLang="es-ES" sz="3600" dirty="0">
                <a:solidFill>
                  <a:schemeClr val="tx1"/>
                </a:solidFill>
              </a:rPr>
              <a:t>LIFE15 OREKA MENDIAN </a:t>
            </a:r>
            <a:r>
              <a:rPr lang="es-ES" altLang="es-ES" sz="3600" b="0" dirty="0">
                <a:solidFill>
                  <a:schemeClr val="tx1"/>
                </a:solidFill>
              </a:rPr>
              <a:t>NAT/ES/805</a:t>
            </a:r>
            <a:endParaRPr lang="en-US" altLang="es-ES" sz="3600" b="0" dirty="0">
              <a:solidFill>
                <a:schemeClr val="tx1"/>
              </a:solidFill>
            </a:endParaRPr>
          </a:p>
        </p:txBody>
      </p:sp>
      <p:sp>
        <p:nvSpPr>
          <p:cNvPr id="3" name="4 Marcador de contenido"/>
          <p:cNvSpPr>
            <a:spLocks noGrp="1"/>
          </p:cNvSpPr>
          <p:nvPr>
            <p:ph idx="1"/>
          </p:nvPr>
        </p:nvSpPr>
        <p:spPr>
          <a:xfrm>
            <a:off x="228600" y="1313326"/>
            <a:ext cx="8915400" cy="2684462"/>
          </a:xfrm>
        </p:spPr>
        <p:txBody>
          <a:bodyPr>
            <a:normAutofit/>
          </a:bodyPr>
          <a:lstStyle/>
          <a:p>
            <a:pPr marL="134108" indent="0" algn="ctr">
              <a:buNone/>
              <a:defRPr/>
            </a:pPr>
            <a:r>
              <a:rPr lang="es-ES" sz="3000" b="1" dirty="0">
                <a:latin typeface="Century Gothic" panose="020B0502020202020204" pitchFamily="34" charset="0"/>
              </a:rPr>
              <a:t>Conservación y Gestión de </a:t>
            </a:r>
            <a:r>
              <a:rPr lang="es-ES" sz="3000" b="1" dirty="0" smtClean="0">
                <a:latin typeface="Century Gothic" panose="020B0502020202020204" pitchFamily="34" charset="0"/>
              </a:rPr>
              <a:t>Hábitats </a:t>
            </a:r>
            <a:r>
              <a:rPr lang="es-ES" sz="3000" b="1" dirty="0" err="1" smtClean="0">
                <a:latin typeface="Century Gothic" panose="020B0502020202020204" pitchFamily="34" charset="0"/>
              </a:rPr>
              <a:t>pascícolas</a:t>
            </a:r>
            <a:r>
              <a:rPr lang="es-ES" sz="3000" b="1" dirty="0" smtClean="0">
                <a:latin typeface="Century Gothic" panose="020B0502020202020204" pitchFamily="34" charset="0"/>
              </a:rPr>
              <a:t> </a:t>
            </a:r>
            <a:r>
              <a:rPr lang="es-ES" sz="3000" b="1" dirty="0">
                <a:latin typeface="Century Gothic" panose="020B0502020202020204" pitchFamily="34" charset="0"/>
              </a:rPr>
              <a:t>de Montaña en el País Vasco </a:t>
            </a:r>
            <a:endParaRPr lang="es-ES" sz="3000" b="1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Presupuesto: </a:t>
            </a:r>
            <a:r>
              <a:rPr lang="es-ES" dirty="0">
                <a:latin typeface="Century Gothic" panose="020B0502020202020204" pitchFamily="34" charset="0"/>
                <a:cs typeface="Arial" panose="020B0604020202020204" pitchFamily="34" charset="0"/>
              </a:rPr>
              <a:t>3.743.704 </a:t>
            </a:r>
            <a:r>
              <a:rPr lang="es-E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€</a:t>
            </a:r>
            <a:endParaRPr lang="es-E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Cofinanciación </a:t>
            </a:r>
            <a:r>
              <a:rPr lang="es-ES" dirty="0">
                <a:latin typeface="Century Gothic" panose="020B0502020202020204" pitchFamily="34" charset="0"/>
                <a:cs typeface="Arial" panose="020B0604020202020204" pitchFamily="34" charset="0"/>
              </a:rPr>
              <a:t>europea (60</a:t>
            </a:r>
            <a:r>
              <a:rPr lang="es-E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%)</a:t>
            </a:r>
          </a:p>
          <a:p>
            <a:pPr>
              <a:defRPr/>
            </a:pPr>
            <a:r>
              <a:rPr lang="es-E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Del 1/09/2016 al 1/11/2021</a:t>
            </a:r>
          </a:p>
          <a:p>
            <a:pPr>
              <a:defRPr/>
            </a:pPr>
            <a:r>
              <a:rPr lang="es-E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Duración</a:t>
            </a:r>
            <a:r>
              <a:rPr lang="es-ES" dirty="0">
                <a:latin typeface="Century Gothic" panose="020B0502020202020204" pitchFamily="34" charset="0"/>
                <a:cs typeface="Arial" panose="020B0604020202020204" pitchFamily="34" charset="0"/>
              </a:rPr>
              <a:t>: </a:t>
            </a:r>
            <a:r>
              <a:rPr lang="es-E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64 meses</a:t>
            </a:r>
          </a:p>
          <a:p>
            <a:pPr marL="134108" indent="0">
              <a:buFont typeface="Arial" charset="0"/>
              <a:buNone/>
              <a:defRPr/>
            </a:pPr>
            <a:endParaRPr lang="es-ES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06398" y="4140776"/>
            <a:ext cx="4056063" cy="904875"/>
          </a:xfrm>
          <a:prstGeom prst="rect">
            <a:avLst/>
          </a:prstGeom>
        </p:spPr>
        <p:txBody>
          <a:bodyPr lIns="107287" tIns="53643" rIns="107287" bIns="53643">
            <a:normAutofit/>
          </a:bodyPr>
          <a:lstStyle>
            <a:lvl1pPr marL="114300" indent="0" algn="ctr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400" b="1">
                <a:solidFill>
                  <a:schemeClr val="tx2"/>
                </a:solidFill>
              </a:defRPr>
            </a:lvl1pPr>
            <a:lvl2pPr marL="640080" indent="-2286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indent="-22860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</a:defRPr>
            </a:lvl3pPr>
            <a:lvl4pPr marL="1280160" indent="-228600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1554480" indent="-228600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baseline="0">
                <a:solidFill>
                  <a:schemeClr val="tx2"/>
                </a:solidFill>
              </a:defRPr>
            </a:lvl5pPr>
            <a:lvl6pPr marL="1737360" indent="-18288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6pPr>
            <a:lvl7pPr marL="2011680" indent="-18288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7pPr>
            <a:lvl8pPr marL="2194560" indent="-18288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8pPr>
            <a:lvl9pPr marL="2377440" indent="-182880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s-ES" sz="2200" dirty="0">
                <a:latin typeface="Century Gothic" panose="020B0502020202020204" pitchFamily="34" charset="0"/>
                <a:cs typeface="Arial" panose="020B0604020202020204" pitchFamily="34" charset="0"/>
              </a:rPr>
              <a:t>Coordinador:</a:t>
            </a: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103339" algn="r"/>
              </a:tabLst>
              <a:defRPr/>
            </a:pPr>
            <a:r>
              <a:rPr lang="es-ES" sz="2200" b="0" dirty="0" smtClean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HAZI</a:t>
            </a:r>
            <a:r>
              <a:rPr lang="es-ES" sz="2200" b="0" dirty="0"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defRPr/>
            </a:pPr>
            <a:endParaRPr lang="es-ES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778374" y="3177516"/>
            <a:ext cx="3843111" cy="2831398"/>
          </a:xfrm>
          <a:prstGeom prst="rect">
            <a:avLst/>
          </a:prstGeom>
        </p:spPr>
        <p:txBody>
          <a:bodyPr lIns="107287" tIns="53643" rIns="107287" bIns="53643">
            <a:noAutofit/>
          </a:bodyPr>
          <a:lstStyle>
            <a:lvl1pPr marL="114300" indent="0" algn="ctr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400" b="1">
                <a:solidFill>
                  <a:schemeClr val="tx2"/>
                </a:solidFill>
              </a:defRPr>
            </a:lvl1pPr>
            <a:lvl2pPr marL="640080" indent="-2286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indent="-22860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</a:defRPr>
            </a:lvl3pPr>
            <a:lvl4pPr marL="1280160" indent="-228600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1554480" indent="-228600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baseline="0">
                <a:solidFill>
                  <a:schemeClr val="tx2"/>
                </a:solidFill>
              </a:defRPr>
            </a:lvl5pPr>
            <a:lvl6pPr marL="1737360" indent="-18288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6pPr>
            <a:lvl7pPr marL="2011680" indent="-18288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7pPr>
            <a:lvl8pPr marL="2194560" indent="-18288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8pPr>
            <a:lvl9pPr marL="2377440" indent="-182880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s-ES" sz="200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Asociados:</a:t>
            </a: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004620" algn="r"/>
                <a:tab pos="4103339" algn="r"/>
              </a:tabLst>
              <a:defRPr/>
            </a:pPr>
            <a:r>
              <a:rPr lang="es-ES" sz="2000" b="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AFA – </a:t>
            </a:r>
            <a:r>
              <a:rPr lang="es-ES" sz="2000" b="0" dirty="0" smtClean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DFA	</a:t>
            </a:r>
            <a:endParaRPr lang="es-ES" sz="2000" b="0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004620" algn="r"/>
                <a:tab pos="4103339" algn="r"/>
              </a:tabLst>
              <a:defRPr/>
            </a:pPr>
            <a:r>
              <a:rPr lang="es-ES" sz="2000" b="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BFA – DFB	</a:t>
            </a: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004620" algn="r"/>
                <a:tab pos="4103339" algn="r"/>
              </a:tabLst>
              <a:defRPr/>
            </a:pPr>
            <a:r>
              <a:rPr lang="es-ES" sz="2000" b="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GFA – DFG	</a:t>
            </a: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004620" algn="r"/>
                <a:tab pos="4103339" algn="r"/>
              </a:tabLst>
              <a:defRPr/>
            </a:pPr>
            <a:r>
              <a:rPr lang="es-ES" sz="2000" b="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NEIKER	</a:t>
            </a: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004620" algn="r"/>
                <a:tab pos="4103339" algn="r"/>
              </a:tabLst>
              <a:defRPr/>
            </a:pPr>
            <a:r>
              <a:rPr lang="es-ES" sz="2000" b="0" dirty="0" err="1" smtClean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CEN_Aq</a:t>
            </a:r>
            <a:r>
              <a:rPr lang="es-ES" sz="2000" b="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004620" algn="r"/>
                <a:tab pos="4103339" algn="r"/>
              </a:tabLst>
              <a:defRPr/>
            </a:pPr>
            <a:r>
              <a:rPr lang="es-ES" sz="2000" b="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EHLG	</a:t>
            </a: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004620" algn="r"/>
                <a:tab pos="4103339" algn="r"/>
              </a:tabLst>
              <a:defRPr/>
            </a:pPr>
            <a:r>
              <a:rPr lang="es-ES" sz="2000" b="0" dirty="0" err="1" smtClean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Euromontana</a:t>
            </a:r>
            <a:r>
              <a:rPr lang="es-ES" sz="2000" b="0" dirty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004620" algn="r"/>
                <a:tab pos="4103339" algn="r"/>
              </a:tabLst>
              <a:defRPr/>
            </a:pPr>
            <a:endParaRPr lang="es-ES" sz="2000" b="0" dirty="0" smtClean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buClrTx/>
              <a:defRPr/>
            </a:pPr>
            <a:endParaRPr lang="es-ES" dirty="0">
              <a:solidFill>
                <a:schemeClr val="tx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06399" y="5280935"/>
            <a:ext cx="4056063" cy="904875"/>
          </a:xfrm>
          <a:prstGeom prst="rect">
            <a:avLst/>
          </a:prstGeom>
        </p:spPr>
        <p:txBody>
          <a:bodyPr lIns="107287" tIns="53643" rIns="107287" bIns="53643">
            <a:normAutofit/>
          </a:bodyPr>
          <a:lstStyle>
            <a:lvl1pPr marL="114300" indent="0" algn="ctr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400" b="1">
                <a:solidFill>
                  <a:schemeClr val="tx2"/>
                </a:solidFill>
              </a:defRPr>
            </a:lvl1pPr>
            <a:lvl2pPr marL="640080" indent="-22860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indent="-22860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</a:defRPr>
            </a:lvl3pPr>
            <a:lvl4pPr marL="1280160" indent="-228600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>
                <a:solidFill>
                  <a:schemeClr val="tx2"/>
                </a:solidFill>
              </a:defRPr>
            </a:lvl4pPr>
            <a:lvl5pPr marL="1554480" indent="-228600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baseline="0">
                <a:solidFill>
                  <a:schemeClr val="tx2"/>
                </a:solidFill>
              </a:defRPr>
            </a:lvl5pPr>
            <a:lvl6pPr marL="1737360" indent="-18288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6pPr>
            <a:lvl7pPr marL="2011680" indent="-18288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7pPr>
            <a:lvl8pPr marL="2194560" indent="-182880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8pPr>
            <a:lvl9pPr marL="2377440" indent="-182880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s-ES" sz="2200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Cofinanciador</a:t>
            </a:r>
            <a:r>
              <a:rPr lang="es-ES" sz="22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  <a:endParaRPr lang="es-ES" sz="22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36433" indent="-402325" algn="l">
              <a:buClrTx/>
              <a:buFont typeface="Arial" pitchFamily="34" charset="0"/>
              <a:buChar char="•"/>
              <a:tabLst>
                <a:tab pos="4103339" algn="r"/>
              </a:tabLst>
              <a:defRPr/>
            </a:pPr>
            <a:r>
              <a:rPr lang="es-ES" sz="2200" b="0" dirty="0" smtClean="0"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IHOBE</a:t>
            </a:r>
            <a:r>
              <a:rPr lang="es-ES" sz="2200" b="0" dirty="0"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defRPr/>
            </a:pPr>
            <a:endParaRPr lang="es-ES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295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6828" y="172989"/>
            <a:ext cx="873034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Century Gothic" panose="020B0502020202020204" pitchFamily="34" charset="0"/>
              </a:rPr>
              <a:t>La gestión de los pastizales de montaña es una </a:t>
            </a:r>
            <a:r>
              <a:rPr lang="es-ES" sz="2400" b="1" dirty="0">
                <a:latin typeface="Century Gothic" panose="020B0502020202020204" pitchFamily="34" charset="0"/>
              </a:rPr>
              <a:t>tarea compleja</a:t>
            </a:r>
            <a:r>
              <a:rPr lang="es-ES" sz="2000" dirty="0">
                <a:latin typeface="Century Gothic" panose="020B0502020202020204" pitchFamily="34" charset="0"/>
              </a:rPr>
              <a:t>, ya que ecológicamente se trata de un </a:t>
            </a:r>
            <a:r>
              <a:rPr lang="es-ES" sz="2400" b="1" dirty="0">
                <a:latin typeface="Century Gothic" panose="020B0502020202020204" pitchFamily="34" charset="0"/>
              </a:rPr>
              <a:t>ambiente heterogéneo</a:t>
            </a:r>
            <a:r>
              <a:rPr lang="es-ES" sz="2000" dirty="0">
                <a:latin typeface="Century Gothic" panose="020B0502020202020204" pitchFamily="34" charset="0"/>
              </a:rPr>
              <a:t>, con un notable número de hábitats y especies de interés, interrelacionadas temporal y espacialmente y, por otro, </a:t>
            </a:r>
            <a:r>
              <a:rPr lang="es-ES" sz="2400" b="1" dirty="0">
                <a:latin typeface="Century Gothic" panose="020B0502020202020204" pitchFamily="34" charset="0"/>
              </a:rPr>
              <a:t>depende del uso </a:t>
            </a:r>
            <a:r>
              <a:rPr lang="es-ES" sz="2000" dirty="0">
                <a:latin typeface="Century Gothic" panose="020B0502020202020204" pitchFamily="34" charset="0"/>
              </a:rPr>
              <a:t>ganadero extensivo para su mantenimiento.</a:t>
            </a:r>
          </a:p>
          <a:p>
            <a:pPr algn="just"/>
            <a:r>
              <a:rPr lang="es-ES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06828" y="2118512"/>
            <a:ext cx="2427516" cy="3994368"/>
          </a:xfrm>
          <a:prstGeom prst="rect">
            <a:avLst/>
          </a:prstGeom>
          <a:blipFill dpi="0" rotWithShape="1">
            <a:blip r:embed="rId3" cstate="email">
              <a:alphaModFix amt="4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6509656" y="2118512"/>
            <a:ext cx="2427516" cy="3994368"/>
          </a:xfrm>
          <a:prstGeom prst="rect">
            <a:avLst/>
          </a:prstGeom>
          <a:blipFill dpi="0" rotWithShape="1">
            <a:blip r:embed="rId4" cstate="email">
              <a:alphaModFix amt="4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491343" y="2653758"/>
            <a:ext cx="6161315" cy="2923877"/>
          </a:xfrm>
          <a:prstGeom prst="rect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ln w="3175">
                  <a:solidFill>
                    <a:schemeClr val="accent4">
                      <a:lumMod val="75000"/>
                    </a:schemeClr>
                  </a:solidFill>
                </a:ln>
                <a:latin typeface="Century Gothic" panose="020B0502020202020204" pitchFamily="34" charset="0"/>
              </a:rPr>
              <a:t>El OBJETIVO </a:t>
            </a:r>
            <a:r>
              <a:rPr lang="es-ES" sz="2400" dirty="0" smtClean="0">
                <a:ln w="3175">
                  <a:solidFill>
                    <a:schemeClr val="accent4">
                      <a:lumMod val="75000"/>
                    </a:schemeClr>
                  </a:solidFill>
                </a:ln>
                <a:latin typeface="Century Gothic" panose="020B0502020202020204" pitchFamily="34" charset="0"/>
              </a:rPr>
              <a:t>de este LIFE es conseguir el</a:t>
            </a:r>
          </a:p>
          <a:p>
            <a:pPr algn="just"/>
            <a:endParaRPr lang="es-ES" sz="2400" dirty="0" smtClean="0">
              <a:ln w="3175">
                <a:solidFill>
                  <a:schemeClr val="accent4">
                    <a:lumMod val="75000"/>
                  </a:schemeClr>
                </a:solidFill>
              </a:ln>
              <a:latin typeface="Century Gothic" panose="020B0502020202020204" pitchFamily="34" charset="0"/>
            </a:endParaRPr>
          </a:p>
          <a:p>
            <a:pPr algn="ctr"/>
            <a:r>
              <a:rPr lang="es-ES" sz="4000" b="1" cap="small" dirty="0" smtClean="0">
                <a:ln w="3175">
                  <a:solidFill>
                    <a:schemeClr val="accent4">
                      <a:lumMod val="75000"/>
                    </a:schemeClr>
                  </a:solidFill>
                </a:ln>
                <a:latin typeface="Century Gothic" panose="020B0502020202020204" pitchFamily="34" charset="0"/>
              </a:rPr>
              <a:t>EQUILIBRIO SOSTENIBLE</a:t>
            </a:r>
          </a:p>
          <a:p>
            <a:pPr algn="ctr"/>
            <a:endParaRPr lang="es-ES" sz="3600" dirty="0" smtClean="0">
              <a:ln w="3175">
                <a:solidFill>
                  <a:schemeClr val="accent4">
                    <a:lumMod val="75000"/>
                  </a:schemeClr>
                </a:solidFill>
              </a:ln>
              <a:latin typeface="Century Gothic" panose="020B0502020202020204" pitchFamily="34" charset="0"/>
            </a:endParaRPr>
          </a:p>
          <a:p>
            <a:pPr algn="just"/>
            <a:r>
              <a:rPr lang="es-ES" sz="2000" dirty="0" smtClean="0">
                <a:ln w="3175">
                  <a:solidFill>
                    <a:schemeClr val="accent4">
                      <a:lumMod val="75000"/>
                    </a:schemeClr>
                  </a:solidFill>
                </a:ln>
                <a:latin typeface="Century Gothic" panose="020B0502020202020204" pitchFamily="34" charset="0"/>
              </a:rPr>
              <a:t>en el ambiente de pastos de montaña para aunar</a:t>
            </a:r>
            <a:r>
              <a:rPr lang="es-ES" sz="2000" b="1" dirty="0" smtClean="0">
                <a:ln w="3175">
                  <a:solidFill>
                    <a:schemeClr val="accent4">
                      <a:lumMod val="75000"/>
                    </a:schemeClr>
                  </a:solidFill>
                </a:ln>
                <a:latin typeface="Century Gothic" panose="020B0502020202020204" pitchFamily="34" charset="0"/>
              </a:rPr>
              <a:t> CONSERVACION y APROVECHAMIENTO SOCIOECONOMICO</a:t>
            </a:r>
            <a:endParaRPr lang="es-ES" sz="2000" dirty="0">
              <a:ln w="3175">
                <a:solidFill>
                  <a:schemeClr val="accent4">
                    <a:lumMod val="75000"/>
                  </a:schemeClr>
                </a:solidFill>
              </a:ln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857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 txBox="1">
            <a:spLocks/>
          </p:cNvSpPr>
          <p:nvPr/>
        </p:nvSpPr>
        <p:spPr bwMode="auto">
          <a:xfrm>
            <a:off x="420123" y="354240"/>
            <a:ext cx="7394973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_tradnl" sz="36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Ámbito en Euskadi: </a:t>
            </a:r>
            <a:r>
              <a:rPr lang="es-ES_tradnl" sz="24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15 lugares Nat2000</a:t>
            </a:r>
            <a:endParaRPr lang="es-ES" sz="24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05237" y="1162886"/>
            <a:ext cx="7022646" cy="495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463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 txBox="1">
            <a:spLocks/>
          </p:cNvSpPr>
          <p:nvPr/>
        </p:nvSpPr>
        <p:spPr bwMode="auto">
          <a:xfrm>
            <a:off x="420123" y="354240"/>
            <a:ext cx="759855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_tradnl" sz="36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Ámbito en </a:t>
            </a:r>
            <a:r>
              <a:rPr lang="es-ES_tradnl" sz="3600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Iparralde</a:t>
            </a:r>
            <a:r>
              <a:rPr lang="es-ES_tradnl" sz="36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: </a:t>
            </a:r>
            <a:r>
              <a:rPr lang="es-ES_tradnl" sz="24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8 lugares Nat2000</a:t>
            </a:r>
            <a:endParaRPr lang="es-ES" sz="24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914" name="Picture 2" descr="carte_glob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64230" y="945171"/>
            <a:ext cx="6564990" cy="461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1985679" y="5667018"/>
            <a:ext cx="684354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s-ES_tradnl" sz="24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Coordinación, Seguimiento y Comunicación</a:t>
            </a:r>
            <a:endParaRPr lang="es-ES" sz="24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985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492082" y="457506"/>
            <a:ext cx="6805068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3200" dirty="0"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El proyecto se plantea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3200" dirty="0"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en </a:t>
            </a:r>
            <a:r>
              <a:rPr lang="es-ES" altLang="es-ES" sz="3600" dirty="0">
                <a:ln>
                  <a:solidFill>
                    <a:schemeClr val="accent4">
                      <a:lumMod val="50000"/>
                    </a:schemeClr>
                  </a:solidFill>
                </a:ln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tres niveles de concreción</a:t>
            </a:r>
            <a:r>
              <a:rPr lang="es-ES" altLang="es-ES" sz="3200" dirty="0" smtClean="0"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lang="es-ES" altLang="es-ES" sz="3200" dirty="0">
              <a:latin typeface="Century Gothic" pitchFamily="34" charset="0"/>
              <a:ea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812801" y="2206172"/>
            <a:ext cx="7487142" cy="3143730"/>
            <a:chOff x="709" y="3410"/>
            <a:chExt cx="10747" cy="4136"/>
          </a:xfrm>
        </p:grpSpPr>
        <p:sp>
          <p:nvSpPr>
            <p:cNvPr id="14" name="Cuadro de texto 2"/>
            <p:cNvSpPr txBox="1">
              <a:spLocks noChangeArrowheads="1"/>
            </p:cNvSpPr>
            <p:nvPr/>
          </p:nvSpPr>
          <p:spPr bwMode="auto">
            <a:xfrm>
              <a:off x="709" y="3410"/>
              <a:ext cx="9801" cy="413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2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  <a:ea typeface="Times New Roman" pitchFamily="18" charset="0"/>
                  <a:cs typeface="Times New Roman" pitchFamily="18" charset="0"/>
                </a:rPr>
                <a:t>BASES COMUNES de Gesti</a:t>
              </a:r>
              <a:r>
                <a:rPr kumimoji="0" lang="es-ES" altLang="es-ES" sz="2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/>
                  <a:ea typeface="Times New Roman" pitchFamily="18" charset="0"/>
                  <a:cs typeface="Times New Roman" pitchFamily="18" charset="0"/>
                </a:rPr>
                <a:t>ó</a:t>
              </a:r>
              <a:r>
                <a:rPr kumimoji="0" lang="es-ES" altLang="es-ES" sz="2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  <a:ea typeface="Times New Roman" pitchFamily="18" charset="0"/>
                  <a:cs typeface="Times New Roman" pitchFamily="18" charset="0"/>
                </a:rPr>
                <a:t>n 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5" name="Cuadro de texto 2"/>
            <p:cNvSpPr txBox="1">
              <a:spLocks noChangeArrowheads="1"/>
            </p:cNvSpPr>
            <p:nvPr/>
          </p:nvSpPr>
          <p:spPr bwMode="auto">
            <a:xfrm>
              <a:off x="1096" y="4449"/>
              <a:ext cx="8188" cy="295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Planes de Conservación de Hábitats </a:t>
              </a:r>
              <a:r>
                <a:rPr kumimoji="0" lang="es-ES" altLang="es-ES" sz="2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Pascícolas</a:t>
              </a:r>
              <a:r>
                <a:rPr kumimoji="0" lang="es-ES" altLang="es-E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 </a:t>
              </a:r>
              <a:endPara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>
              <a:off x="1956" y="5487"/>
              <a:ext cx="5051" cy="184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Implementación de Medidas urgentes y necesarias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7" name="Cuadro de texto 2"/>
            <p:cNvSpPr txBox="1">
              <a:spLocks noChangeArrowheads="1"/>
            </p:cNvSpPr>
            <p:nvPr/>
          </p:nvSpPr>
          <p:spPr bwMode="auto">
            <a:xfrm>
              <a:off x="10510" y="3496"/>
              <a:ext cx="946" cy="40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ES_tradnl" altLang="es-ES" dirty="0" smtClean="0">
                  <a:solidFill>
                    <a:schemeClr val="accent4">
                      <a:lumMod val="50000"/>
                    </a:schemeClr>
                  </a:solidFill>
                  <a:latin typeface="Century Gothic" pitchFamily="34" charset="0"/>
                  <a:cs typeface="Times New Roman" pitchFamily="18" charset="0"/>
                </a:rPr>
                <a:t>ÁMBITO COMPLETO</a:t>
              </a:r>
              <a:endPara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8" name="Cuadro de texto 2"/>
            <p:cNvSpPr txBox="1">
              <a:spLocks noChangeArrowheads="1"/>
            </p:cNvSpPr>
            <p:nvPr/>
          </p:nvSpPr>
          <p:spPr bwMode="auto">
            <a:xfrm>
              <a:off x="9284" y="4466"/>
              <a:ext cx="851" cy="295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800" b="0" i="0" u="none" strike="noStrike" cap="none" normalizeH="0" baseline="0" dirty="0" smtClean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latin typeface="Century Gothic" pitchFamily="34" charset="0"/>
                  <a:ea typeface="Times New Roman" pitchFamily="18" charset="0"/>
                  <a:cs typeface="Times New Roman" pitchFamily="18" charset="0"/>
                </a:rPr>
                <a:t>CADA ZEC</a:t>
              </a:r>
              <a:endPara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9" name="Cuadro de texto 2"/>
            <p:cNvSpPr txBox="1">
              <a:spLocks noChangeArrowheads="1"/>
            </p:cNvSpPr>
            <p:nvPr/>
          </p:nvSpPr>
          <p:spPr bwMode="auto">
            <a:xfrm>
              <a:off x="7007" y="5487"/>
              <a:ext cx="1163" cy="18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vert270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b="0" i="0" u="none" strike="noStrike" cap="none" normalizeH="0" baseline="0" dirty="0" smtClean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latin typeface="Century Gothic" pitchFamily="34" charset="0"/>
                  <a:ea typeface="Times New Roman" pitchFamily="18" charset="0"/>
                  <a:cs typeface="Times New Roman" pitchFamily="18" charset="0"/>
                </a:rPr>
                <a:t>UNIDAD </a:t>
              </a:r>
              <a:endPara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b="0" i="0" u="none" strike="noStrike" cap="none" normalizeH="0" baseline="0" dirty="0" smtClean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latin typeface="Century Gothic" pitchFamily="34" charset="0"/>
                  <a:ea typeface="Times New Roman" pitchFamily="18" charset="0"/>
                  <a:cs typeface="Times New Roman" pitchFamily="18" charset="0"/>
                </a:rPr>
                <a:t>PASTORE</a:t>
              </a:r>
              <a:r>
                <a:rPr kumimoji="0" lang="es-ES" altLang="es-ES" sz="1800" b="0" i="0" u="none" strike="noStrike" cap="none" normalizeH="0" baseline="0" dirty="0" smtClean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latin typeface="Century Gothic" pitchFamily="34" charset="0"/>
                  <a:ea typeface="Times New Roman" pitchFamily="18" charset="0"/>
                  <a:cs typeface="Times New Roman" pitchFamily="18" charset="0"/>
                </a:rPr>
                <a:t>O </a:t>
              </a:r>
              <a:endPara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0" y="584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019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RETO Landa-</a:t>
            </a:r>
            <a:r>
              <a:rPr lang="es-ES" dirty="0" err="1" smtClean="0">
                <a:solidFill>
                  <a:schemeClr val="accent4">
                    <a:lumMod val="75000"/>
                  </a:schemeClr>
                </a:solidFill>
              </a:rPr>
              <a:t>Topaketa</a:t>
            </a:r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r>
              <a:rPr lang="es-ES" dirty="0" smtClean="0">
                <a:solidFill>
                  <a:schemeClr val="tx1"/>
                </a:solidFill>
              </a:rPr>
              <a:t/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dirty="0" smtClean="0">
                <a:solidFill>
                  <a:schemeClr val="tx1"/>
                </a:solidFill>
              </a:rPr>
              <a:t/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b="0" i="1" dirty="0" smtClean="0">
                <a:solidFill>
                  <a:schemeClr val="tx1"/>
                </a:solidFill>
                <a:latin typeface="Bodoni MT" panose="02070603080606020203" pitchFamily="18" charset="0"/>
              </a:rPr>
              <a:t>¿Qué y cómo podemos hacer para mejorar la coordinación de todos los agentes que intervienen en la gestión del territorio?</a:t>
            </a:r>
            <a:endParaRPr lang="es-ES" b="0" i="1" dirty="0">
              <a:solidFill>
                <a:schemeClr val="tx1"/>
              </a:solidFill>
              <a:latin typeface="Bodoni MT" panose="02070603080606020203" pitchFamily="18" charset="0"/>
            </a:endParaRPr>
          </a:p>
        </p:txBody>
      </p:sp>
      <p:pic>
        <p:nvPicPr>
          <p:cNvPr id="1026" name="Picture 2" descr="Resultado de imagen de coordinacion 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5800" y="3323248"/>
            <a:ext cx="4576309" cy="260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6378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7630" y="505264"/>
            <a:ext cx="7886700" cy="1048142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¿Dónde estamos hoy?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25519" y="1187669"/>
            <a:ext cx="78512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Modelos de gestión diferentes según TTHH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Normativa Foral, ENP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Organización interna de las administraciones (Conservación de ENP, técnicos de montes, gestión de ayudas…)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Papeles de propietarios, asociaciones de ganaderos, centros de gestión</a:t>
            </a:r>
            <a:r>
              <a:rPr lang="es-ES" dirty="0" smtClean="0"/>
              <a:t>..</a:t>
            </a:r>
          </a:p>
          <a:p>
            <a:pPr marL="742950" lvl="1" indent="-285750"/>
            <a:r>
              <a:rPr lang="es-ES" dirty="0" smtClean="0"/>
              <a:t>---   Desconfianza de entidades locales ante planificación de conservación ---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479336" y="4542049"/>
            <a:ext cx="83136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Datos disponible para la planificación del Uso de Pastos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Diferente punto de partida según ENP (algunos son Parque, otros sólo ZEC)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Dispersa entre departamentos: ocasiona vacíos, repeticiones ..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Inexistente en el objetivo de conocer el uso y manejo REAL del ganado en el monte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16284" y="2936249"/>
            <a:ext cx="78512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Actuaciones a implementar para alcanzar los objetivos de conservación de los pastos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No hay directrices </a:t>
            </a:r>
            <a:r>
              <a:rPr lang="es-ES" dirty="0" smtClean="0"/>
              <a:t>compartidas</a:t>
            </a:r>
            <a:endParaRPr lang="es-E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No hay consenso sobre las limitaciones a prácticas tradicionales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/>
              <a:t>El gestor no sabe qué autorizar y qué no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563314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749144" y="3614058"/>
            <a:ext cx="2394856" cy="327297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2 Marcador de contenido"/>
          <p:cNvSpPr>
            <a:spLocks noGrp="1"/>
          </p:cNvSpPr>
          <p:nvPr>
            <p:ph idx="1"/>
          </p:nvPr>
        </p:nvSpPr>
        <p:spPr>
          <a:xfrm>
            <a:off x="147854" y="943429"/>
            <a:ext cx="8629650" cy="4312333"/>
          </a:xfrm>
        </p:spPr>
        <p:txBody>
          <a:bodyPr>
            <a:noAutofit/>
          </a:bodyPr>
          <a:lstStyle/>
          <a:p>
            <a:pPr marL="134108" indent="0">
              <a:buNone/>
              <a:defRPr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4108" indent="0">
              <a:buNone/>
              <a:defRPr/>
            </a:pPr>
            <a:r>
              <a:rPr lang="es-E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Método: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Mejora del estado de conservación de hábitats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pascícolas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s-E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adaptación de carga ganadera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 MUP </a:t>
            </a:r>
          </a:p>
          <a:p>
            <a:pPr marL="134108" indent="0">
              <a:buNone/>
              <a:defRPr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4108" indent="0">
              <a:buNone/>
              <a:defRPr/>
            </a:pPr>
            <a:r>
              <a:rPr lang="es-ES" sz="2400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Actuaciones de Conservación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6 Título"/>
          <p:cNvSpPr>
            <a:spLocks noGrp="1"/>
          </p:cNvSpPr>
          <p:nvPr>
            <p:ph type="title"/>
          </p:nvPr>
        </p:nvSpPr>
        <p:spPr>
          <a:xfrm>
            <a:off x="325891" y="391128"/>
            <a:ext cx="8313612" cy="590931"/>
          </a:xfr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3600" cap="small" dirty="0" smtClean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  <a:t>Un Modelo de Gestión Consensuado</a:t>
            </a:r>
            <a:endParaRPr lang="es-ES" sz="3600" cap="small" dirty="0">
              <a:solidFill>
                <a:schemeClr val="accent4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291393" y="3475293"/>
            <a:ext cx="4655459" cy="461665"/>
          </a:xfrm>
          <a:prstGeom prst="rect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ln w="3175">
                  <a:solidFill>
                    <a:schemeClr val="accent4">
                      <a:lumMod val="75000"/>
                    </a:schemeClr>
                  </a:solidFill>
                </a:ln>
                <a:latin typeface="Century Gothic" panose="020B0502020202020204" pitchFamily="34" charset="0"/>
              </a:rPr>
              <a:t>Manual de Buenas Prácticas</a:t>
            </a:r>
            <a:endParaRPr lang="es-ES" sz="2400" dirty="0" smtClean="0">
              <a:ln w="3175">
                <a:solidFill>
                  <a:schemeClr val="accent4">
                    <a:lumMod val="75000"/>
                  </a:schemeClr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7" name="6 Elipse"/>
          <p:cNvSpPr/>
          <p:nvPr/>
        </p:nvSpPr>
        <p:spPr>
          <a:xfrm>
            <a:off x="2364509" y="4110182"/>
            <a:ext cx="271549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dirty="0" err="1" smtClean="0"/>
              <a:t>Prácticas</a:t>
            </a:r>
            <a:r>
              <a:rPr lang="eu-ES" dirty="0" smtClean="0"/>
              <a:t> </a:t>
            </a:r>
            <a:r>
              <a:rPr lang="eu-ES" dirty="0" err="1" smtClean="0"/>
              <a:t>tradicionales</a:t>
            </a:r>
            <a:endParaRPr lang="eu-ES" dirty="0"/>
          </a:p>
        </p:txBody>
      </p:sp>
      <p:sp>
        <p:nvSpPr>
          <p:cNvPr id="8" name="7 Elipse"/>
          <p:cNvSpPr/>
          <p:nvPr/>
        </p:nvSpPr>
        <p:spPr>
          <a:xfrm>
            <a:off x="1856510" y="4849091"/>
            <a:ext cx="1874982" cy="92363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dirty="0" err="1" smtClean="0">
                <a:solidFill>
                  <a:srgbClr val="0070C0"/>
                </a:solidFill>
              </a:rPr>
              <a:t>Aval</a:t>
            </a:r>
            <a:r>
              <a:rPr lang="eu-ES" dirty="0" smtClean="0">
                <a:solidFill>
                  <a:srgbClr val="0070C0"/>
                </a:solidFill>
              </a:rPr>
              <a:t> </a:t>
            </a:r>
            <a:r>
              <a:rPr lang="eu-ES" dirty="0" err="1" smtClean="0">
                <a:solidFill>
                  <a:srgbClr val="0070C0"/>
                </a:solidFill>
              </a:rPr>
              <a:t>Técnico</a:t>
            </a:r>
            <a:endParaRPr lang="eu-ES" dirty="0">
              <a:solidFill>
                <a:srgbClr val="0070C0"/>
              </a:solidFill>
            </a:endParaRPr>
          </a:p>
        </p:txBody>
      </p:sp>
      <p:sp>
        <p:nvSpPr>
          <p:cNvPr id="9" name="8 Elipse"/>
          <p:cNvSpPr/>
          <p:nvPr/>
        </p:nvSpPr>
        <p:spPr>
          <a:xfrm>
            <a:off x="3736109" y="4835237"/>
            <a:ext cx="1874982" cy="92363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u-ES" dirty="0" err="1" smtClean="0">
                <a:solidFill>
                  <a:srgbClr val="0070C0"/>
                </a:solidFill>
              </a:rPr>
              <a:t>Aval</a:t>
            </a:r>
            <a:r>
              <a:rPr lang="eu-ES" dirty="0" smtClean="0">
                <a:solidFill>
                  <a:srgbClr val="0070C0"/>
                </a:solidFill>
              </a:rPr>
              <a:t> </a:t>
            </a:r>
            <a:r>
              <a:rPr lang="eu-ES" dirty="0" err="1" smtClean="0">
                <a:solidFill>
                  <a:srgbClr val="0070C0"/>
                </a:solidFill>
              </a:rPr>
              <a:t>Científico</a:t>
            </a:r>
            <a:endParaRPr lang="eu-E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73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34" y="311692"/>
            <a:ext cx="8594019" cy="1477328"/>
          </a:xfrm>
        </p:spPr>
        <p:txBody>
          <a:bodyPr/>
          <a:lstStyle/>
          <a:p>
            <a:pPr algn="ctr"/>
            <a:r>
              <a:rPr lang="es-ES" sz="4400" cap="small" dirty="0" smtClean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  <a:t>2017: PLANIFICACION</a:t>
            </a:r>
            <a:r>
              <a:rPr lang="es-ES" sz="3600" cap="small" dirty="0" smtClean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  <a:t/>
            </a:r>
            <a:br>
              <a:rPr lang="es-ES" sz="3600" cap="small" dirty="0" smtClean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es-ES" sz="2800" cap="small" dirty="0" smtClean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  <a:t>Los Planes de Conservación de Hábitats </a:t>
            </a:r>
            <a:r>
              <a:rPr lang="es-ES" sz="2800" cap="small" dirty="0" err="1" smtClean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  <a:t>Pascícolas</a:t>
            </a:r>
            <a:r>
              <a:rPr lang="es-ES" sz="2800" cap="small" dirty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  <a:t/>
            </a:r>
            <a:br>
              <a:rPr lang="es-ES" sz="2800" cap="small" dirty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es-ES" sz="2800" cap="small" dirty="0" smtClean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  <a:t>en los Espacios Natura 2000</a:t>
            </a:r>
            <a:endParaRPr lang="es-ES" sz="2800" cap="small" dirty="0">
              <a:solidFill>
                <a:schemeClr val="accent4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054" name="Picture 6" descr="Resultado de imagen de foto oveja latxa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261241" y="1724643"/>
            <a:ext cx="6484497" cy="274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b.edu/geoveg/fotoslinies/mapa_detall_pwp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67861" y="3363308"/>
            <a:ext cx="3153104" cy="208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de foto desbroc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20043" y="3973385"/>
            <a:ext cx="2813123" cy="210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785380" y="5494332"/>
            <a:ext cx="3984800" cy="461665"/>
          </a:xfrm>
          <a:prstGeom prst="rect">
            <a:avLst/>
          </a:prstGeom>
          <a:ln w="25400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ln w="3175">
                  <a:solidFill>
                    <a:schemeClr val="accent4">
                      <a:lumMod val="75000"/>
                    </a:schemeClr>
                  </a:solidFill>
                </a:ln>
                <a:latin typeface="Century Gothic" panose="020B0502020202020204" pitchFamily="34" charset="0"/>
              </a:rPr>
              <a:t>Base de Datos SIGPASTOS</a:t>
            </a:r>
            <a:endParaRPr lang="es-ES" sz="2400" dirty="0" smtClean="0">
              <a:ln w="3175">
                <a:solidFill>
                  <a:schemeClr val="accent4">
                    <a:lumMod val="75000"/>
                  </a:schemeClr>
                </a:solidFill>
              </a:ln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672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Título"/>
          <p:cNvSpPr>
            <a:spLocks noGrp="1"/>
          </p:cNvSpPr>
          <p:nvPr>
            <p:ph type="title"/>
          </p:nvPr>
        </p:nvSpPr>
        <p:spPr>
          <a:xfrm>
            <a:off x="717777" y="2196875"/>
            <a:ext cx="8426223" cy="590931"/>
          </a:xfr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3600" cap="small" dirty="0" smtClean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  <a:t>La importancia de la </a:t>
            </a:r>
            <a:r>
              <a:rPr lang="es-ES" sz="3600" cap="small" dirty="0" err="1" smtClean="0">
                <a:solidFill>
                  <a:schemeClr val="accent4">
                    <a:lumMod val="50000"/>
                  </a:schemeClr>
                </a:solidFill>
                <a:cs typeface="Arial" panose="020B0604020202020204" pitchFamily="34" charset="0"/>
              </a:rPr>
              <a:t>participacion</a:t>
            </a:r>
            <a:endParaRPr lang="es-ES" sz="3600" cap="small" dirty="0">
              <a:solidFill>
                <a:schemeClr val="accent4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817914" y="2955872"/>
            <a:ext cx="6324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7008" indent="-342900"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Mesas de coordinación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técnica</a:t>
            </a:r>
          </a:p>
          <a:p>
            <a:pPr marL="477008" indent="-342900">
              <a:buFont typeface="Arial" panose="020B0604020202020204" pitchFamily="34" charset="0"/>
              <a:buChar char="•"/>
              <a:defRPr/>
            </a:pP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7008" indent="-342900">
              <a:buFont typeface="Arial" panose="020B0604020202020204" pitchFamily="34" charset="0"/>
              <a:buChar char="•"/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Talleres/Entrevistas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agentes locales</a:t>
            </a:r>
          </a:p>
          <a:p>
            <a:pPr marL="477008" indent="-342900">
              <a:buFont typeface="Arial" panose="020B0604020202020204" pitchFamily="34" charset="0"/>
              <a:buChar char="•"/>
              <a:defRPr/>
            </a:pP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7008" indent="-342900">
              <a:buFont typeface="Arial" panose="020B0604020202020204" pitchFamily="34" charset="0"/>
              <a:buChar char="•"/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Patronatos</a:t>
            </a:r>
          </a:p>
          <a:p>
            <a:pPr marL="134108">
              <a:defRPr/>
            </a:pP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7008" indent="-342900">
              <a:buFont typeface="Arial" panose="020B0604020202020204" pitchFamily="34" charset="0"/>
              <a:buChar char="•"/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Reuniones Grupos de Científicos Expertos</a:t>
            </a:r>
          </a:p>
          <a:p>
            <a:pPr marL="134108">
              <a:defRPr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7008" indent="-342900">
              <a:buFont typeface="Arial" panose="020B0604020202020204" pitchFamily="34" charset="0"/>
              <a:buChar char="•"/>
              <a:defRPr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Grupo Internacional: REDES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/>
          </a:p>
        </p:txBody>
      </p:sp>
      <p:sp>
        <p:nvSpPr>
          <p:cNvPr id="6" name="AutoShape 2" descr="Resultado de imagen de participacion 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Picture 4" descr="Resultado de imagen de participacion 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86000" y="160339"/>
            <a:ext cx="3258457" cy="203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869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tx1"/>
                </a:solidFill>
              </a:rPr>
              <a:t>¿Dónde queremos estar mañana?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25519" y="3394842"/>
            <a:ext cx="7851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70C0"/>
                </a:solidFill>
              </a:rPr>
              <a:t>APROBAR</a:t>
            </a:r>
            <a:r>
              <a:rPr lang="es-ES" dirty="0" smtClean="0"/>
              <a:t> planes de conservación de hábitats </a:t>
            </a:r>
            <a:r>
              <a:rPr lang="es-ES" dirty="0" err="1" smtClean="0"/>
              <a:t>pascícolas</a:t>
            </a:r>
            <a:r>
              <a:rPr lang="es-ES" dirty="0" smtClean="0"/>
              <a:t> en las ZEC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25519" y="1602827"/>
            <a:ext cx="78512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Disponer de un </a:t>
            </a:r>
            <a:r>
              <a:rPr lang="es-ES" dirty="0" smtClean="0">
                <a:solidFill>
                  <a:srgbClr val="0070C0"/>
                </a:solidFill>
              </a:rPr>
              <a:t>sistema de recogida y estructuración de la información </a:t>
            </a:r>
            <a:r>
              <a:rPr lang="es-ES" dirty="0" smtClean="0"/>
              <a:t>relacionada con la gestión de los pastos, que:</a:t>
            </a:r>
          </a:p>
          <a:p>
            <a:r>
              <a:rPr lang="es-ES" dirty="0"/>
              <a:t>	</a:t>
            </a:r>
            <a:r>
              <a:rPr lang="es-ES" dirty="0" smtClean="0"/>
              <a:t>- se </a:t>
            </a:r>
            <a:r>
              <a:rPr lang="es-ES" b="1" dirty="0" smtClean="0">
                <a:solidFill>
                  <a:srgbClr val="0070C0"/>
                </a:solidFill>
              </a:rPr>
              <a:t>mantenga</a:t>
            </a:r>
            <a:r>
              <a:rPr lang="es-ES" dirty="0" smtClean="0"/>
              <a:t> en el tiempo (</a:t>
            </a:r>
            <a:r>
              <a:rPr lang="es-ES" dirty="0" smtClean="0"/>
              <a:t>protocolos con las Fuentes)</a:t>
            </a:r>
            <a:endParaRPr lang="es-ES" dirty="0" smtClean="0"/>
          </a:p>
          <a:p>
            <a:r>
              <a:rPr lang="es-ES" dirty="0"/>
              <a:t>	</a:t>
            </a:r>
            <a:r>
              <a:rPr lang="es-ES" dirty="0" smtClean="0"/>
              <a:t>- permita automatizar los </a:t>
            </a:r>
            <a:r>
              <a:rPr lang="es-ES" dirty="0" smtClean="0"/>
              <a:t>modelos (</a:t>
            </a:r>
            <a:r>
              <a:rPr lang="es-ES" b="1" dirty="0" err="1" smtClean="0">
                <a:solidFill>
                  <a:srgbClr val="0070C0"/>
                </a:solidFill>
              </a:rPr>
              <a:t>Util</a:t>
            </a:r>
            <a:r>
              <a:rPr lang="es-ES" dirty="0" smtClean="0"/>
              <a:t>)</a:t>
            </a:r>
            <a:endParaRPr lang="es-ES" dirty="0" smtClean="0"/>
          </a:p>
          <a:p>
            <a:r>
              <a:rPr lang="es-ES" dirty="0"/>
              <a:t>	</a:t>
            </a:r>
            <a:r>
              <a:rPr lang="es-ES" dirty="0" smtClean="0"/>
              <a:t>- facilite el acceso a los datos a diversos </a:t>
            </a:r>
            <a:r>
              <a:rPr lang="es-ES" dirty="0" smtClean="0"/>
              <a:t>interesados (</a:t>
            </a:r>
            <a:r>
              <a:rPr lang="es-ES" b="1" dirty="0" smtClean="0">
                <a:solidFill>
                  <a:srgbClr val="0070C0"/>
                </a:solidFill>
              </a:rPr>
              <a:t>Compartido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25519" y="4146331"/>
            <a:ext cx="7851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Implementación de la </a:t>
            </a:r>
            <a:r>
              <a:rPr lang="es-ES" dirty="0" smtClean="0">
                <a:solidFill>
                  <a:srgbClr val="0070C0"/>
                </a:solidFill>
              </a:rPr>
              <a:t>Buenas Prácticas </a:t>
            </a:r>
            <a:r>
              <a:rPr lang="es-ES" dirty="0" smtClean="0"/>
              <a:t>en el ámbito del LIFE y </a:t>
            </a:r>
            <a:r>
              <a:rPr lang="es-ES" b="1" dirty="0" smtClean="0">
                <a:solidFill>
                  <a:srgbClr val="0070C0"/>
                </a:solidFill>
              </a:rPr>
              <a:t>MAS ALLA</a:t>
            </a:r>
            <a:endParaRPr lang="es-ES" b="1" dirty="0">
              <a:solidFill>
                <a:srgbClr val="0070C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25519" y="4803228"/>
            <a:ext cx="7851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Escenario y </a:t>
            </a:r>
            <a:r>
              <a:rPr lang="es-ES" b="1" dirty="0" smtClean="0">
                <a:solidFill>
                  <a:srgbClr val="0070C0"/>
                </a:solidFill>
              </a:rPr>
              <a:t>dinámica de PARTICIPACION </a:t>
            </a:r>
            <a:r>
              <a:rPr lang="es-ES" dirty="0" smtClean="0"/>
              <a:t>en esta temática, A MANTENER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97762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irc_mi" descr="http://m1.paperblog.com/i/236/2368080/ganaderia-sostenible-L-9tzltg.jpeg">
            <a:hlinkClick r:id="rId3"/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1410" y="145142"/>
            <a:ext cx="8768419" cy="644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6 Título"/>
          <p:cNvSpPr>
            <a:spLocks noGrp="1"/>
          </p:cNvSpPr>
          <p:nvPr>
            <p:ph type="title"/>
          </p:nvPr>
        </p:nvSpPr>
        <p:spPr>
          <a:xfrm>
            <a:off x="3392035" y="103883"/>
            <a:ext cx="5491162" cy="1912938"/>
          </a:xfrm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s-ES" sz="7200" b="1" cap="small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</a:t>
            </a:r>
            <a:r>
              <a:rPr lang="es-ES" sz="7200" b="1" cap="small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esker !</a:t>
            </a:r>
            <a:endParaRPr lang="es-ES" sz="7200" b="1" cap="small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C:\Documents and Settings\u0899fpe.IKTLAN\Escritorio\Grass-PNG-Image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660571"/>
            <a:ext cx="9144000" cy="124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\\Iktfs4\disco_v$\Proy_eu\LIFE_OREKA MENDIAN_2015\30_Difusion_y_Comunicacion\00_Logos\life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2697" y="6441480"/>
            <a:ext cx="49837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\\Iktfs4\disco_v$\Proy_eu\LIFE_OREKA MENDIAN_2015\30_Difusion_y_Comunicacion\00_Logos\natura2000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8725" y="6441480"/>
            <a:ext cx="5224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04883" y="6260790"/>
            <a:ext cx="529020" cy="540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Irekibai">
      <a:dk1>
        <a:srgbClr val="000000"/>
      </a:dk1>
      <a:lt1>
        <a:sysClr val="window" lastClr="FFFFFF"/>
      </a:lt1>
      <a:dk2>
        <a:srgbClr val="00000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REKIBAI">
      <a:majorFont>
        <a:latin typeface="Diavlo Medium"/>
        <a:ea typeface=""/>
        <a:cs typeface=""/>
      </a:majorFont>
      <a:minorFont>
        <a:latin typeface="Diavlo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5501</TotalTime>
  <Words>447</Words>
  <Application>Microsoft Office PowerPoint</Application>
  <PresentationFormat>Presentación en pantalla (4:3)</PresentationFormat>
  <Paragraphs>90</Paragraphs>
  <Slides>13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LIFE15 OREKA MENDIAN NAT/ES/805</vt:lpstr>
      <vt:lpstr>Diapositiva 3</vt:lpstr>
      <vt:lpstr>Diapositiva 4</vt:lpstr>
      <vt:lpstr>Diapositiva 5</vt:lpstr>
      <vt:lpstr>Diapositiva 6</vt:lpstr>
      <vt:lpstr>RETO Landa-Topaketa:  ¿Qué y cómo podemos hacer para mejorar la coordinación de todos los agentes que intervienen en la gestión del territorio?</vt:lpstr>
      <vt:lpstr>¿Dónde estamos hoy?</vt:lpstr>
      <vt:lpstr>Un Modelo de Gestión Consensuado</vt:lpstr>
      <vt:lpstr>2017: PLANIFICACION Los Planes de Conservación de Hábitats Pascícolas en los Espacios Natura 2000</vt:lpstr>
      <vt:lpstr>La importancia de la participacion</vt:lpstr>
      <vt:lpstr>¿Dónde queremos estar mañana?</vt:lpstr>
      <vt:lpstr>Mila esker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Irekibai Presentación Horizontal</dc:title>
  <dc:creator>ANET.es</dc:creator>
  <cp:lastModifiedBy>Usuario de Windows</cp:lastModifiedBy>
  <cp:revision>166</cp:revision>
  <cp:lastPrinted>2016-11-14T07:57:40Z</cp:lastPrinted>
  <dcterms:created xsi:type="dcterms:W3CDTF">2016-02-16T08:51:03Z</dcterms:created>
  <dcterms:modified xsi:type="dcterms:W3CDTF">2017-03-23T17:41:07Z</dcterms:modified>
</cp:coreProperties>
</file>