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60" r:id="rId3"/>
    <p:sldId id="280" r:id="rId4"/>
    <p:sldId id="283" r:id="rId5"/>
    <p:sldId id="321" r:id="rId6"/>
    <p:sldId id="320" r:id="rId7"/>
    <p:sldId id="323" r:id="rId8"/>
    <p:sldId id="324" r:id="rId9"/>
    <p:sldId id="330" r:id="rId10"/>
    <p:sldId id="322" r:id="rId11"/>
    <p:sldId id="262" r:id="rId12"/>
    <p:sldId id="325" r:id="rId13"/>
    <p:sldId id="288" r:id="rId14"/>
    <p:sldId id="333" r:id="rId15"/>
    <p:sldId id="331" r:id="rId16"/>
    <p:sldId id="334" r:id="rId17"/>
    <p:sldId id="336" r:id="rId18"/>
    <p:sldId id="335" r:id="rId19"/>
    <p:sldId id="337" r:id="rId20"/>
    <p:sldId id="315" r:id="rId21"/>
    <p:sldId id="328" r:id="rId22"/>
    <p:sldId id="329" r:id="rId23"/>
    <p:sldId id="332" r:id="rId24"/>
    <p:sldId id="326" r:id="rId25"/>
    <p:sldId id="303" r:id="rId26"/>
    <p:sldId id="311" r:id="rId27"/>
    <p:sldId id="312" r:id="rId28"/>
    <p:sldId id="327" r:id="rId29"/>
    <p:sldId id="266" r:id="rId30"/>
    <p:sldId id="292" r:id="rId31"/>
    <p:sldId id="264" r:id="rId32"/>
  </p:sldIdLst>
  <p:sldSz cx="9144000" cy="6858000" type="screen4x3"/>
  <p:notesSz cx="6794500" cy="99314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5" autoAdjust="0"/>
    <p:restoredTop sz="91697" autoAdjust="0"/>
  </p:normalViewPr>
  <p:slideViewPr>
    <p:cSldViewPr>
      <p:cViewPr>
        <p:scale>
          <a:sx n="101" d="100"/>
          <a:sy n="101" d="100"/>
        </p:scale>
        <p:origin x="-192"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DF7D1EF3-FA76-48A3-A64C-92EE932D02BA}" type="datetimeFigureOut">
              <a:rPr lang="es-ES" smtClean="0"/>
              <a:pPr/>
              <a:t>05/04/2017</a:t>
            </a:fld>
            <a:endParaRPr lang="es-ES"/>
          </a:p>
        </p:txBody>
      </p:sp>
      <p:sp>
        <p:nvSpPr>
          <p:cNvPr id="4" name="3 Marcador de imagen de diapositiva"/>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321B3EE1-8864-40D3-9EEE-D10C7460B060}" type="slidenum">
              <a:rPr lang="es-ES" smtClean="0"/>
              <a:pPr/>
              <a:t>‹Nº›</a:t>
            </a:fld>
            <a:endParaRPr lang="es-ES"/>
          </a:p>
        </p:txBody>
      </p:sp>
    </p:spTree>
    <p:extLst>
      <p:ext uri="{BB962C8B-B14F-4D97-AF65-F5344CB8AC3E}">
        <p14:creationId xmlns:p14="http://schemas.microsoft.com/office/powerpoint/2010/main" val="3270316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321B3EE1-8864-40D3-9EEE-D10C7460B060}" type="slidenum">
              <a:rPr lang="es-ES" smtClean="0"/>
              <a:pPr/>
              <a:t>4</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21B3EE1-8864-40D3-9EEE-D10C7460B060}" type="slidenum">
              <a:rPr lang="es-ES" smtClean="0"/>
              <a:pPr/>
              <a:t>11</a:t>
            </a:fld>
            <a:endParaRPr lang="es-ES"/>
          </a:p>
        </p:txBody>
      </p:sp>
    </p:spTree>
    <p:extLst>
      <p:ext uri="{BB962C8B-B14F-4D97-AF65-F5344CB8AC3E}">
        <p14:creationId xmlns:p14="http://schemas.microsoft.com/office/powerpoint/2010/main" val="2821773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2E17246F-B37A-450A-B0D6-70323D6E35FF}" type="slidenum">
              <a:rPr lang="es-ES" smtClean="0"/>
              <a:t>20</a:t>
            </a:fld>
            <a:endParaRPr lang="es-ES"/>
          </a:p>
        </p:txBody>
      </p:sp>
    </p:spTree>
    <p:extLst>
      <p:ext uri="{BB962C8B-B14F-4D97-AF65-F5344CB8AC3E}">
        <p14:creationId xmlns:p14="http://schemas.microsoft.com/office/powerpoint/2010/main" val="3170952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0243"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altLang="es-ES"/>
          </a:p>
        </p:txBody>
      </p:sp>
      <p:sp>
        <p:nvSpPr>
          <p:cNvPr id="24579"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4E8191-FCEF-4266-9767-B91553F7A99C}" type="slidenum">
              <a:rPr lang="es-ES"/>
              <a:pPr fontAlgn="base">
                <a:spcBef>
                  <a:spcPct val="0"/>
                </a:spcBef>
                <a:spcAft>
                  <a:spcPct val="0"/>
                </a:spcAft>
                <a:defRPr/>
              </a:pPr>
              <a:t>30</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6CD84B8A-ED3B-4862-BA9D-6B5DE6583687}" type="datetimeFigureOut">
              <a:rPr lang="es-ES" smtClean="0"/>
              <a:pPr/>
              <a:t>05/04/2017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A6EE15D-C7E8-4541-9586-3AE8B2363517}" type="slidenum">
              <a:rPr lang="es-ES" smtClean="0"/>
              <a:pPr/>
              <a:t>‹Nº›</a:t>
            </a:fld>
            <a:endParaRPr lang="es-ES"/>
          </a:p>
        </p:txBody>
      </p:sp>
    </p:spTree>
    <p:extLst>
      <p:ext uri="{BB962C8B-B14F-4D97-AF65-F5344CB8AC3E}">
        <p14:creationId xmlns:p14="http://schemas.microsoft.com/office/powerpoint/2010/main" val="2308034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6CD84B8A-ED3B-4862-BA9D-6B5DE6583687}" type="datetimeFigureOut">
              <a:rPr lang="es-ES" smtClean="0"/>
              <a:pPr/>
              <a:t>05/04/2017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A6EE15D-C7E8-4541-9586-3AE8B2363517}" type="slidenum">
              <a:rPr lang="es-ES" smtClean="0"/>
              <a:pPr/>
              <a:t>‹Nº›</a:t>
            </a:fld>
            <a:endParaRPr lang="es-ES"/>
          </a:p>
        </p:txBody>
      </p:sp>
    </p:spTree>
    <p:extLst>
      <p:ext uri="{BB962C8B-B14F-4D97-AF65-F5344CB8AC3E}">
        <p14:creationId xmlns:p14="http://schemas.microsoft.com/office/powerpoint/2010/main" val="94981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6CD84B8A-ED3B-4862-BA9D-6B5DE6583687}" type="datetimeFigureOut">
              <a:rPr lang="es-ES" smtClean="0"/>
              <a:pPr/>
              <a:t>05/04/2017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A6EE15D-C7E8-4541-9586-3AE8B2363517}" type="slidenum">
              <a:rPr lang="es-ES" smtClean="0"/>
              <a:pPr/>
              <a:t>‹Nº›</a:t>
            </a:fld>
            <a:endParaRPr lang="es-ES"/>
          </a:p>
        </p:txBody>
      </p:sp>
    </p:spTree>
    <p:extLst>
      <p:ext uri="{BB962C8B-B14F-4D97-AF65-F5344CB8AC3E}">
        <p14:creationId xmlns:p14="http://schemas.microsoft.com/office/powerpoint/2010/main" val="1620415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6CD84B8A-ED3B-4862-BA9D-6B5DE6583687}" type="datetimeFigureOut">
              <a:rPr lang="es-ES" smtClean="0"/>
              <a:pPr/>
              <a:t>05/04/2017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A6EE15D-C7E8-4541-9586-3AE8B2363517}" type="slidenum">
              <a:rPr lang="es-ES" smtClean="0"/>
              <a:pPr/>
              <a:t>‹Nº›</a:t>
            </a:fld>
            <a:endParaRPr lang="es-ES"/>
          </a:p>
        </p:txBody>
      </p:sp>
    </p:spTree>
    <p:extLst>
      <p:ext uri="{BB962C8B-B14F-4D97-AF65-F5344CB8AC3E}">
        <p14:creationId xmlns:p14="http://schemas.microsoft.com/office/powerpoint/2010/main" val="1243752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6CD84B8A-ED3B-4862-BA9D-6B5DE6583687}" type="datetimeFigureOut">
              <a:rPr lang="es-ES" smtClean="0"/>
              <a:pPr/>
              <a:t>05/04/2017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7A6EE15D-C7E8-4541-9586-3AE8B2363517}" type="slidenum">
              <a:rPr lang="es-ES" smtClean="0"/>
              <a:pPr/>
              <a:t>‹Nº›</a:t>
            </a:fld>
            <a:endParaRPr lang="es-ES"/>
          </a:p>
        </p:txBody>
      </p:sp>
    </p:spTree>
    <p:extLst>
      <p:ext uri="{BB962C8B-B14F-4D97-AF65-F5344CB8AC3E}">
        <p14:creationId xmlns:p14="http://schemas.microsoft.com/office/powerpoint/2010/main" val="3658604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6CD84B8A-ED3B-4862-BA9D-6B5DE6583687}" type="datetimeFigureOut">
              <a:rPr lang="es-ES" smtClean="0"/>
              <a:pPr/>
              <a:t>05/04/2017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7A6EE15D-C7E8-4541-9586-3AE8B2363517}" type="slidenum">
              <a:rPr lang="es-ES" smtClean="0"/>
              <a:pPr/>
              <a:t>‹Nº›</a:t>
            </a:fld>
            <a:endParaRPr lang="es-ES"/>
          </a:p>
        </p:txBody>
      </p:sp>
    </p:spTree>
    <p:extLst>
      <p:ext uri="{BB962C8B-B14F-4D97-AF65-F5344CB8AC3E}">
        <p14:creationId xmlns:p14="http://schemas.microsoft.com/office/powerpoint/2010/main" val="99857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CD84B8A-ED3B-4862-BA9D-6B5DE6583687}" type="datetimeFigureOut">
              <a:rPr lang="es-ES" smtClean="0"/>
              <a:pPr/>
              <a:t>05/04/2017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7A6EE15D-C7E8-4541-9586-3AE8B2363517}" type="slidenum">
              <a:rPr lang="es-ES" smtClean="0"/>
              <a:pPr/>
              <a:t>‹Nº›</a:t>
            </a:fld>
            <a:endParaRPr lang="es-ES"/>
          </a:p>
        </p:txBody>
      </p:sp>
    </p:spTree>
    <p:extLst>
      <p:ext uri="{BB962C8B-B14F-4D97-AF65-F5344CB8AC3E}">
        <p14:creationId xmlns:p14="http://schemas.microsoft.com/office/powerpoint/2010/main" val="1591182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CD84B8A-ED3B-4862-BA9D-6B5DE6583687}" type="datetimeFigureOut">
              <a:rPr lang="es-ES" smtClean="0"/>
              <a:pPr/>
              <a:t>05/04/2017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A6EE15D-C7E8-4541-9586-3AE8B2363517}" type="slidenum">
              <a:rPr lang="es-ES" smtClean="0"/>
              <a:pPr/>
              <a:t>‹Nº›</a:t>
            </a:fld>
            <a:endParaRPr lang="es-ES"/>
          </a:p>
        </p:txBody>
      </p:sp>
    </p:spTree>
    <p:extLst>
      <p:ext uri="{BB962C8B-B14F-4D97-AF65-F5344CB8AC3E}">
        <p14:creationId xmlns:p14="http://schemas.microsoft.com/office/powerpoint/2010/main" val="1089282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CD84B8A-ED3B-4862-BA9D-6B5DE6583687}" type="datetimeFigureOut">
              <a:rPr lang="es-ES" smtClean="0"/>
              <a:pPr/>
              <a:t>05/04/2017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A6EE15D-C7E8-4541-9586-3AE8B2363517}" type="slidenum">
              <a:rPr lang="es-ES" smtClean="0"/>
              <a:pPr/>
              <a:t>‹Nº›</a:t>
            </a:fld>
            <a:endParaRPr lang="es-ES"/>
          </a:p>
        </p:txBody>
      </p:sp>
    </p:spTree>
    <p:extLst>
      <p:ext uri="{BB962C8B-B14F-4D97-AF65-F5344CB8AC3E}">
        <p14:creationId xmlns:p14="http://schemas.microsoft.com/office/powerpoint/2010/main" val="1470440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6CD84B8A-ED3B-4862-BA9D-6B5DE6583687}" type="datetimeFigureOut">
              <a:rPr lang="es-ES" smtClean="0"/>
              <a:pPr/>
              <a:t>05/04/2017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A6EE15D-C7E8-4541-9586-3AE8B2363517}" type="slidenum">
              <a:rPr lang="es-ES" smtClean="0"/>
              <a:pPr/>
              <a:t>‹Nº›</a:t>
            </a:fld>
            <a:endParaRPr lang="es-ES"/>
          </a:p>
        </p:txBody>
      </p:sp>
    </p:spTree>
    <p:extLst>
      <p:ext uri="{BB962C8B-B14F-4D97-AF65-F5344CB8AC3E}">
        <p14:creationId xmlns:p14="http://schemas.microsoft.com/office/powerpoint/2010/main" val="478233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6CD84B8A-ED3B-4862-BA9D-6B5DE6583687}" type="datetimeFigureOut">
              <a:rPr lang="es-ES" smtClean="0"/>
              <a:pPr/>
              <a:t>05/04/2017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A6EE15D-C7E8-4541-9586-3AE8B2363517}" type="slidenum">
              <a:rPr lang="es-ES" smtClean="0"/>
              <a:pPr/>
              <a:t>‹Nº›</a:t>
            </a:fld>
            <a:endParaRPr lang="es-ES"/>
          </a:p>
        </p:txBody>
      </p:sp>
    </p:spTree>
    <p:extLst>
      <p:ext uri="{BB962C8B-B14F-4D97-AF65-F5344CB8AC3E}">
        <p14:creationId xmlns:p14="http://schemas.microsoft.com/office/powerpoint/2010/main" val="3589575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D84B8A-ED3B-4862-BA9D-6B5DE6583687}" type="datetimeFigureOut">
              <a:rPr lang="es-ES" smtClean="0"/>
              <a:pPr/>
              <a:t>05/04/2017</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6EE15D-C7E8-4541-9586-3AE8B2363517}" type="slidenum">
              <a:rPr lang="es-ES" smtClean="0"/>
              <a:pPr/>
              <a:t>‹Nº›</a:t>
            </a:fld>
            <a:endParaRPr lang="es-ES"/>
          </a:p>
        </p:txBody>
      </p:sp>
    </p:spTree>
    <p:extLst>
      <p:ext uri="{BB962C8B-B14F-4D97-AF65-F5344CB8AC3E}">
        <p14:creationId xmlns:p14="http://schemas.microsoft.com/office/powerpoint/2010/main" val="17176501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mailto:jgarro@lorra.eus" TargetMode="External"/><Relationship Id="rId13" Type="http://schemas.openxmlformats.org/officeDocument/2006/relationships/hyperlink" Target="mailto:m-eizaguirre@elankidetza.eus" TargetMode="External"/><Relationship Id="rId18" Type="http://schemas.openxmlformats.org/officeDocument/2006/relationships/hyperlink" Target="mailto:ogomez@innobasque.eus" TargetMode="External"/><Relationship Id="rId26" Type="http://schemas.openxmlformats.org/officeDocument/2006/relationships/hyperlink" Target="mailto:alejabhm@gmail.com" TargetMode="External"/><Relationship Id="rId3" Type="http://schemas.openxmlformats.org/officeDocument/2006/relationships/hyperlink" Target="mailto:aortubai@hazi.eus" TargetMode="External"/><Relationship Id="rId21" Type="http://schemas.openxmlformats.org/officeDocument/2006/relationships/hyperlink" Target="mailto:regina@fundacionfisc.org" TargetMode="External"/><Relationship Id="rId7" Type="http://schemas.openxmlformats.org/officeDocument/2006/relationships/hyperlink" Target="mailto:im-basterraugarriza@euskadi.eus" TargetMode="External"/><Relationship Id="rId12" Type="http://schemas.openxmlformats.org/officeDocument/2006/relationships/hyperlink" Target="mailto:masarasua@laretiker.com" TargetMode="External"/><Relationship Id="rId17" Type="http://schemas.openxmlformats.org/officeDocument/2006/relationships/hyperlink" Target="mailto:n-fuente@elankidetza.eus" TargetMode="External"/><Relationship Id="rId25" Type="http://schemas.openxmlformats.org/officeDocument/2006/relationships/hyperlink" Target="mailto:koldomendizabal@hotmail.com" TargetMode="External"/><Relationship Id="rId2" Type="http://schemas.openxmlformats.org/officeDocument/2006/relationships/hyperlink" Target="mailto:agarrastazu@hazi.eus" TargetMode="External"/><Relationship Id="rId16" Type="http://schemas.openxmlformats.org/officeDocument/2006/relationships/hyperlink" Target="mailto:nmandaluniz@neiker.eus" TargetMode="External"/><Relationship Id="rId20" Type="http://schemas.openxmlformats.org/officeDocument/2006/relationships/hyperlink" Target="mailto:pilar@zabalketa.org" TargetMode="External"/><Relationship Id="rId29" Type="http://schemas.openxmlformats.org/officeDocument/2006/relationships/hyperlink" Target="mailto:anacfoix@gmail.com" TargetMode="External"/><Relationship Id="rId1" Type="http://schemas.openxmlformats.org/officeDocument/2006/relationships/slideLayout" Target="../slideLayouts/slideLayout2.xml"/><Relationship Id="rId6" Type="http://schemas.openxmlformats.org/officeDocument/2006/relationships/hyperlink" Target="mailto:fajuriz@idizabalgazta.eus" TargetMode="External"/><Relationship Id="rId11" Type="http://schemas.openxmlformats.org/officeDocument/2006/relationships/hyperlink" Target="mailto:kperez@araba.eus" TargetMode="External"/><Relationship Id="rId24" Type="http://schemas.openxmlformats.org/officeDocument/2006/relationships/hyperlink" Target="mailto:usaenzdeburuaga@hazi.eus" TargetMode="External"/><Relationship Id="rId5" Type="http://schemas.openxmlformats.org/officeDocument/2006/relationships/hyperlink" Target="mailto:eegibar@hazi.eus" TargetMode="External"/><Relationship Id="rId15" Type="http://schemas.openxmlformats.org/officeDocument/2006/relationships/hyperlink" Target="mailto:ngarcia@hazi.eus" TargetMode="External"/><Relationship Id="rId23" Type="http://schemas.openxmlformats.org/officeDocument/2006/relationships/hyperlink" Target="mailto:tandres@hazi.eus" TargetMode="External"/><Relationship Id="rId28" Type="http://schemas.openxmlformats.org/officeDocument/2006/relationships/hyperlink" Target="mailto:mikelordu@yahoo.es" TargetMode="External"/><Relationship Id="rId10" Type="http://schemas.openxmlformats.org/officeDocument/2006/relationships/hyperlink" Target="mailto:jmtotorika@leaartibai.org" TargetMode="External"/><Relationship Id="rId19" Type="http://schemas.openxmlformats.org/officeDocument/2006/relationships/hyperlink" Target="mailto:priano@hazi.eus" TargetMode="External"/><Relationship Id="rId4" Type="http://schemas.openxmlformats.org/officeDocument/2006/relationships/hyperlink" Target="mailto:proyectos@fundacionfisc.org" TargetMode="External"/><Relationship Id="rId9" Type="http://schemas.openxmlformats.org/officeDocument/2006/relationships/hyperlink" Target="mailto:jbjauregi@abelur.net" TargetMode="External"/><Relationship Id="rId14" Type="http://schemas.openxmlformats.org/officeDocument/2006/relationships/hyperlink" Target="mailto:m-fernandezvidal@elankidetza.eus" TargetMode="External"/><Relationship Id="rId22" Type="http://schemas.openxmlformats.org/officeDocument/2006/relationships/hyperlink" Target="mailto:s.barrondo@gorbeialdea.com" TargetMode="External"/><Relationship Id="rId27" Type="http://schemas.openxmlformats.org/officeDocument/2006/relationships/hyperlink" Target="mailto:lganuza@uaga.eus" TargetMode="External"/><Relationship Id="rId30" Type="http://schemas.openxmlformats.org/officeDocument/2006/relationships/hyperlink" Target="mailto:ekoizpen@urduna.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hyperlink" Target="http://www.elankidetza.euskadi.eus/x63-content7/es/contenidos/informacion/inf_landav/es_def/index.shtml" TargetMode="Externa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elankidetza.euskadi.eus/x63-content7/es/contenidos/informacion/inf_landav/es_def/index.s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mailto:m-eizaguirre@elankidetza.eu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flickr.com/photos/136481115@N08/sets/72157678531156344" TargetMode="External"/><Relationship Id="rId2" Type="http://schemas.openxmlformats.org/officeDocument/2006/relationships/hyperlink" Target="http://www.elankidetza.euskadi.eus/x63-content7/es/contenidos/informacion/inf_landav/es_def/index.s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4" name="23 Conector recto"/>
          <p:cNvCxnSpPr/>
          <p:nvPr/>
        </p:nvCxnSpPr>
        <p:spPr>
          <a:xfrm flipV="1">
            <a:off x="1907704" y="2132856"/>
            <a:ext cx="0" cy="4725144"/>
          </a:xfrm>
          <a:prstGeom prst="line">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5" name="14 Conector recto"/>
          <p:cNvCxnSpPr/>
          <p:nvPr/>
        </p:nvCxnSpPr>
        <p:spPr>
          <a:xfrm flipV="1">
            <a:off x="2051720" y="2524212"/>
            <a:ext cx="0" cy="4333788"/>
          </a:xfrm>
          <a:prstGeom prst="line">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7" name="6 Conector recto"/>
          <p:cNvCxnSpPr/>
          <p:nvPr/>
        </p:nvCxnSpPr>
        <p:spPr>
          <a:xfrm flipV="1">
            <a:off x="1763688" y="1844821"/>
            <a:ext cx="0" cy="5013179"/>
          </a:xfrm>
          <a:prstGeom prst="line">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sp>
        <p:nvSpPr>
          <p:cNvPr id="2" name="1 Título"/>
          <p:cNvSpPr>
            <a:spLocks noGrp="1"/>
          </p:cNvSpPr>
          <p:nvPr>
            <p:ph type="ctrTitle"/>
          </p:nvPr>
        </p:nvSpPr>
        <p:spPr>
          <a:xfrm>
            <a:off x="43514" y="-3615"/>
            <a:ext cx="9100485" cy="1224136"/>
          </a:xfrm>
          <a:solidFill>
            <a:srgbClr val="92D050"/>
          </a:solidFill>
        </p:spPr>
        <p:style>
          <a:lnRef idx="2">
            <a:schemeClr val="accent3">
              <a:shade val="50000"/>
            </a:schemeClr>
          </a:lnRef>
          <a:fillRef idx="1">
            <a:schemeClr val="accent3"/>
          </a:fillRef>
          <a:effectRef idx="0">
            <a:schemeClr val="accent3"/>
          </a:effectRef>
          <a:fontRef idx="minor">
            <a:schemeClr val="lt1"/>
          </a:fontRef>
        </p:style>
        <p:txBody>
          <a:bodyPr>
            <a:noAutofit/>
          </a:bodyPr>
          <a:lstStyle/>
          <a:p>
            <a:r>
              <a:rPr lang="es-ES" sz="2000" b="1" dirty="0">
                <a:solidFill>
                  <a:schemeClr val="accent3">
                    <a:lumMod val="50000"/>
                  </a:schemeClr>
                </a:solidFill>
                <a:latin typeface="Segoe UI Black" panose="020B0A02040204020203" pitchFamily="34" charset="0"/>
                <a:ea typeface="Segoe UI Black" panose="020B0A02040204020203" pitchFamily="34" charset="0"/>
                <a:cs typeface="Segoe UI Black" panose="020B0A02040204020203" pitchFamily="34" charset="0"/>
              </a:rPr>
              <a:t>DESARROLLO RURAL Y AGRICULTURA SOSTENIBLE </a:t>
            </a:r>
            <a:br>
              <a:rPr lang="es-ES" sz="2000" b="1" dirty="0">
                <a:solidFill>
                  <a:schemeClr val="accent3">
                    <a:lumMod val="50000"/>
                  </a:schemeClr>
                </a:solidFill>
                <a:latin typeface="Segoe UI Black" panose="020B0A02040204020203" pitchFamily="34" charset="0"/>
                <a:ea typeface="Segoe UI Black" panose="020B0A02040204020203" pitchFamily="34" charset="0"/>
                <a:cs typeface="Segoe UI Black" panose="020B0A02040204020203" pitchFamily="34" charset="0"/>
              </a:rPr>
            </a:br>
            <a:r>
              <a:rPr lang="es-ES" sz="2000" b="1" dirty="0">
                <a:solidFill>
                  <a:srgbClr val="AC0078"/>
                </a:solidFill>
                <a:latin typeface="Segoe UI Black" panose="020B0A02040204020203" pitchFamily="34" charset="0"/>
                <a:ea typeface="Segoe UI Black" panose="020B0A02040204020203" pitchFamily="34" charset="0"/>
                <a:cs typeface="Segoe UI Black" panose="020B0A02040204020203" pitchFamily="34" charset="0"/>
              </a:rPr>
              <a:t/>
            </a:r>
            <a:br>
              <a:rPr lang="es-ES" sz="2000" b="1" dirty="0">
                <a:solidFill>
                  <a:srgbClr val="AC0078"/>
                </a:solidFill>
                <a:latin typeface="Segoe UI Black" panose="020B0A02040204020203" pitchFamily="34" charset="0"/>
                <a:ea typeface="Segoe UI Black" panose="020B0A02040204020203" pitchFamily="34" charset="0"/>
                <a:cs typeface="Segoe UI Black" panose="020B0A02040204020203" pitchFamily="34" charset="0"/>
              </a:rPr>
            </a:br>
            <a:r>
              <a:rPr lang="es-ES" sz="2000" b="1"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rPr>
              <a:t>LANDA GARAPENA ETA NEKAZARITZA JASANGARRIA</a:t>
            </a:r>
          </a:p>
        </p:txBody>
      </p:sp>
      <p:sp>
        <p:nvSpPr>
          <p:cNvPr id="4" name="1 Título"/>
          <p:cNvSpPr txBox="1">
            <a:spLocks/>
          </p:cNvSpPr>
          <p:nvPr/>
        </p:nvSpPr>
        <p:spPr>
          <a:xfrm>
            <a:off x="2228393" y="1451808"/>
            <a:ext cx="5616624"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2000" b="1" dirty="0">
                <a:solidFill>
                  <a:schemeClr val="accent3">
                    <a:lumMod val="50000"/>
                  </a:schemeClr>
                </a:solidFill>
                <a:latin typeface="Segoe UI Black" panose="020B0A02040204020203" pitchFamily="34" charset="0"/>
                <a:ea typeface="Segoe UI Black" panose="020B0A02040204020203" pitchFamily="34" charset="0"/>
                <a:cs typeface="Segoe UI Black" panose="020B0A02040204020203" pitchFamily="34" charset="0"/>
              </a:rPr>
              <a:t>V  Landa </a:t>
            </a:r>
            <a:r>
              <a:rPr lang="es-ES" sz="2000" b="1" dirty="0" err="1">
                <a:solidFill>
                  <a:schemeClr val="accent3">
                    <a:lumMod val="50000"/>
                  </a:schemeClr>
                </a:solidFill>
                <a:latin typeface="Segoe UI Black" panose="020B0A02040204020203" pitchFamily="34" charset="0"/>
                <a:ea typeface="Segoe UI Black" panose="020B0A02040204020203" pitchFamily="34" charset="0"/>
                <a:cs typeface="Segoe UI Black" panose="020B0A02040204020203" pitchFamily="34" charset="0"/>
              </a:rPr>
              <a:t>Topaketa</a:t>
            </a:r>
            <a:r>
              <a:rPr lang="es-ES" sz="2000" b="1" dirty="0">
                <a:solidFill>
                  <a:schemeClr val="accent3">
                    <a:lumMod val="50000"/>
                  </a:schemeClr>
                </a:solidFill>
                <a:latin typeface="Segoe UI Black" panose="020B0A02040204020203" pitchFamily="34" charset="0"/>
                <a:ea typeface="Segoe UI Black" panose="020B0A02040204020203" pitchFamily="34" charset="0"/>
                <a:cs typeface="Segoe UI Black" panose="020B0A02040204020203" pitchFamily="34" charset="0"/>
              </a:rPr>
              <a:t>.  Orduña,  2017.03.24</a:t>
            </a: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3212976"/>
            <a:ext cx="1742701" cy="2614052"/>
          </a:xfrm>
          <a:prstGeom prst="rect">
            <a:avLst/>
          </a:prstGeom>
        </p:spPr>
      </p:pic>
      <p:pic>
        <p:nvPicPr>
          <p:cNvPr id="8" name="7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5758" y="3717032"/>
            <a:ext cx="3996442" cy="2664296"/>
          </a:xfrm>
          <a:prstGeom prst="rect">
            <a:avLst/>
          </a:prstGeom>
        </p:spPr>
      </p:pic>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8327" y="2837842"/>
            <a:ext cx="2538378" cy="1429013"/>
          </a:xfrm>
          <a:prstGeom prst="rect">
            <a:avLst/>
          </a:prstGeom>
        </p:spPr>
      </p:pic>
      <p:pic>
        <p:nvPicPr>
          <p:cNvPr id="9" name="8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36705" y="2747952"/>
            <a:ext cx="2486985" cy="1865329"/>
          </a:xfrm>
          <a:prstGeom prst="rect">
            <a:avLst/>
          </a:prstGeom>
        </p:spPr>
      </p:pic>
      <p:sp>
        <p:nvSpPr>
          <p:cNvPr id="11" name="1 Título"/>
          <p:cNvSpPr txBox="1">
            <a:spLocks/>
          </p:cNvSpPr>
          <p:nvPr/>
        </p:nvSpPr>
        <p:spPr>
          <a:xfrm>
            <a:off x="6492044" y="4599971"/>
            <a:ext cx="1536340" cy="5408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ES" sz="1800" b="1" dirty="0" err="1">
                <a:latin typeface="Tw Cen MT Condensed" panose="020B0606020104020203" pitchFamily="34" charset="0"/>
                <a:ea typeface="Arial Unicode MS" panose="020B0604020202020204" pitchFamily="34" charset="-128"/>
                <a:cs typeface="Arial Unicode MS" panose="020B0604020202020204" pitchFamily="34" charset="-128"/>
              </a:rPr>
              <a:t>Antolatzaileak</a:t>
            </a:r>
            <a:r>
              <a:rPr lang="es-ES" sz="1800" b="1" dirty="0">
                <a:latin typeface="Tw Cen MT Condensed" panose="020B0606020104020203" pitchFamily="34" charset="0"/>
                <a:ea typeface="Arial Unicode MS" panose="020B0604020202020204" pitchFamily="34" charset="-128"/>
                <a:cs typeface="Arial Unicode MS" panose="020B0604020202020204" pitchFamily="34" charset="-128"/>
              </a:rPr>
              <a:t/>
            </a:r>
            <a:br>
              <a:rPr lang="es-ES" sz="1800" b="1" dirty="0">
                <a:latin typeface="Tw Cen MT Condensed" panose="020B0606020104020203" pitchFamily="34" charset="0"/>
                <a:ea typeface="Arial Unicode MS" panose="020B0604020202020204" pitchFamily="34" charset="-128"/>
                <a:cs typeface="Arial Unicode MS" panose="020B0604020202020204" pitchFamily="34" charset="-128"/>
              </a:rPr>
            </a:br>
            <a:r>
              <a:rPr lang="es-ES" sz="1800" b="1" dirty="0">
                <a:latin typeface="Tw Cen MT Condensed" panose="020B0606020104020203" pitchFamily="34" charset="0"/>
                <a:ea typeface="Arial Unicode MS" panose="020B0604020202020204" pitchFamily="34" charset="-128"/>
                <a:cs typeface="Arial Unicode MS" panose="020B0604020202020204" pitchFamily="34" charset="-128"/>
              </a:rPr>
              <a:t>Organiza:</a:t>
            </a:r>
            <a:endParaRPr lang="es-ES" sz="18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0" name="9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60233" y="5186479"/>
            <a:ext cx="648072" cy="486054"/>
          </a:xfrm>
          <a:prstGeom prst="rect">
            <a:avLst/>
          </a:prstGeom>
        </p:spPr>
      </p:pic>
      <p:pic>
        <p:nvPicPr>
          <p:cNvPr id="12" name="11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79959" y="5775800"/>
            <a:ext cx="800716" cy="459004"/>
          </a:xfrm>
          <a:prstGeom prst="rect">
            <a:avLst/>
          </a:prstGeom>
        </p:spPr>
      </p:pic>
      <p:sp>
        <p:nvSpPr>
          <p:cNvPr id="14" name="1 Título"/>
          <p:cNvSpPr txBox="1">
            <a:spLocks/>
          </p:cNvSpPr>
          <p:nvPr/>
        </p:nvSpPr>
        <p:spPr>
          <a:xfrm>
            <a:off x="7607660" y="5733256"/>
            <a:ext cx="1536340" cy="5408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ES" sz="1200" b="1" dirty="0">
                <a:latin typeface="Tw Cen MT Condensed" panose="020B0606020104020203" pitchFamily="34" charset="0"/>
                <a:ea typeface="Arial Unicode MS" panose="020B0604020202020204" pitchFamily="34" charset="-128"/>
                <a:cs typeface="Arial Unicode MS" panose="020B0604020202020204" pitchFamily="34" charset="-128"/>
              </a:rPr>
              <a:t>Con  la colaboración de </a:t>
            </a:r>
            <a:endParaRPr lang="es-ES" sz="12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2530" name="Picture 2" descr="http://www.ruralforum.net/img/logo.gif"/>
          <p:cNvPicPr>
            <a:picLocks noChangeAspect="1" noChangeArrowheads="1"/>
          </p:cNvPicPr>
          <p:nvPr/>
        </p:nvPicPr>
        <p:blipFill>
          <a:blip r:embed="rId8" cstate="print"/>
          <a:srcRect/>
          <a:stretch>
            <a:fillRect/>
          </a:stretch>
        </p:blipFill>
        <p:spPr bwMode="auto">
          <a:xfrm>
            <a:off x="7788434" y="6237312"/>
            <a:ext cx="565785" cy="226813"/>
          </a:xfrm>
          <a:prstGeom prst="rect">
            <a:avLst/>
          </a:prstGeom>
          <a:noFill/>
        </p:spPr>
      </p:pic>
      <p:sp>
        <p:nvSpPr>
          <p:cNvPr id="22532" name="AutoShape 4" descr="Resultado de imagen de katil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22534" name="Picture 6" descr="http://www.katilu.net/wp-content/themes/theme1339/images/logo.png"/>
          <p:cNvPicPr>
            <a:picLocks noChangeAspect="1" noChangeArrowheads="1"/>
          </p:cNvPicPr>
          <p:nvPr/>
        </p:nvPicPr>
        <p:blipFill>
          <a:blip r:embed="rId9" cstate="print"/>
          <a:srcRect/>
          <a:stretch>
            <a:fillRect/>
          </a:stretch>
        </p:blipFill>
        <p:spPr bwMode="auto">
          <a:xfrm>
            <a:off x="8532440" y="6237312"/>
            <a:ext cx="504056" cy="306128"/>
          </a:xfrm>
          <a:prstGeom prst="rect">
            <a:avLst/>
          </a:prstGeom>
          <a:noFill/>
        </p:spPr>
      </p:pic>
      <p:sp>
        <p:nvSpPr>
          <p:cNvPr id="3" name="Rectángulo 2"/>
          <p:cNvSpPr/>
          <p:nvPr/>
        </p:nvSpPr>
        <p:spPr>
          <a:xfrm>
            <a:off x="2387198" y="1767291"/>
            <a:ext cx="7036041" cy="830997"/>
          </a:xfrm>
          <a:prstGeom prst="rect">
            <a:avLst/>
          </a:prstGeom>
        </p:spPr>
        <p:txBody>
          <a:bodyPr wrap="square">
            <a:spAutoFit/>
          </a:bodyPr>
          <a:lstStyle/>
          <a:p>
            <a:endParaRPr lang="es-ES" sz="1600" b="1" dirty="0">
              <a:solidFill>
                <a:srgbClr val="000000"/>
              </a:solidFill>
              <a:latin typeface="Calibri" panose="020F0502020204030204" pitchFamily="34" charset="0"/>
            </a:endParaRPr>
          </a:p>
          <a:p>
            <a:r>
              <a:rPr lang="es-ES" sz="1600" b="1" dirty="0">
                <a:solidFill>
                  <a:schemeClr val="accent3">
                    <a:lumMod val="50000"/>
                  </a:schemeClr>
                </a:solidFill>
                <a:latin typeface="Calibri" panose="020F0502020204030204" pitchFamily="34" charset="0"/>
              </a:rPr>
              <a:t>Aproximaciones y experiencias a la ganadería sostenible </a:t>
            </a:r>
          </a:p>
          <a:p>
            <a:r>
              <a:rPr lang="es-ES" sz="1600" b="1" dirty="0" err="1">
                <a:solidFill>
                  <a:schemeClr val="bg1">
                    <a:lumMod val="65000"/>
                  </a:schemeClr>
                </a:solidFill>
                <a:latin typeface="Calibri" panose="020F0502020204030204" pitchFamily="34" charset="0"/>
              </a:rPr>
              <a:t>Abeltzaintza</a:t>
            </a:r>
            <a:r>
              <a:rPr lang="es-ES" sz="1600" b="1" dirty="0">
                <a:solidFill>
                  <a:schemeClr val="bg1">
                    <a:lumMod val="65000"/>
                  </a:schemeClr>
                </a:solidFill>
                <a:latin typeface="Calibri" panose="020F0502020204030204" pitchFamily="34" charset="0"/>
              </a:rPr>
              <a:t> </a:t>
            </a:r>
            <a:r>
              <a:rPr lang="es-ES" sz="1600" b="1" dirty="0" err="1">
                <a:solidFill>
                  <a:schemeClr val="bg1">
                    <a:lumMod val="65000"/>
                  </a:schemeClr>
                </a:solidFill>
                <a:latin typeface="Calibri" panose="020F0502020204030204" pitchFamily="34" charset="0"/>
              </a:rPr>
              <a:t>jasangarrira</a:t>
            </a:r>
            <a:r>
              <a:rPr lang="es-ES" sz="1600" b="1" dirty="0">
                <a:solidFill>
                  <a:schemeClr val="bg1">
                    <a:lumMod val="65000"/>
                  </a:schemeClr>
                </a:solidFill>
                <a:latin typeface="Calibri" panose="020F0502020204030204" pitchFamily="34" charset="0"/>
              </a:rPr>
              <a:t> </a:t>
            </a:r>
            <a:r>
              <a:rPr lang="es-ES" sz="1600" b="1" dirty="0" err="1">
                <a:solidFill>
                  <a:schemeClr val="bg1">
                    <a:lumMod val="65000"/>
                  </a:schemeClr>
                </a:solidFill>
                <a:latin typeface="Calibri" panose="020F0502020204030204" pitchFamily="34" charset="0"/>
              </a:rPr>
              <a:t>hurbiltzea</a:t>
            </a:r>
            <a:r>
              <a:rPr lang="es-ES" sz="1600" b="1" dirty="0">
                <a:solidFill>
                  <a:schemeClr val="bg1">
                    <a:lumMod val="65000"/>
                  </a:schemeClr>
                </a:solidFill>
                <a:latin typeface="Calibri" panose="020F0502020204030204" pitchFamily="34" charset="0"/>
              </a:rPr>
              <a:t> eta </a:t>
            </a:r>
            <a:r>
              <a:rPr lang="es-ES" sz="1600" b="1" dirty="0" err="1">
                <a:solidFill>
                  <a:schemeClr val="bg1">
                    <a:lumMod val="65000"/>
                  </a:schemeClr>
                </a:solidFill>
                <a:latin typeface="Calibri" panose="020F0502020204030204" pitchFamily="34" charset="0"/>
              </a:rPr>
              <a:t>haren</a:t>
            </a:r>
            <a:r>
              <a:rPr lang="es-ES" sz="1600" b="1" dirty="0">
                <a:solidFill>
                  <a:schemeClr val="bg1">
                    <a:lumMod val="65000"/>
                  </a:schemeClr>
                </a:solidFill>
                <a:latin typeface="Calibri" panose="020F0502020204030204" pitchFamily="34" charset="0"/>
              </a:rPr>
              <a:t> </a:t>
            </a:r>
            <a:r>
              <a:rPr lang="es-ES" sz="1600" b="1" dirty="0" err="1">
                <a:solidFill>
                  <a:schemeClr val="bg1">
                    <a:lumMod val="65000"/>
                  </a:schemeClr>
                </a:solidFill>
                <a:latin typeface="Calibri" panose="020F0502020204030204" pitchFamily="34" charset="0"/>
              </a:rPr>
              <a:t>inguruko</a:t>
            </a:r>
            <a:r>
              <a:rPr lang="es-ES" sz="1600" b="1" dirty="0">
                <a:solidFill>
                  <a:schemeClr val="bg1">
                    <a:lumMod val="65000"/>
                  </a:schemeClr>
                </a:solidFill>
                <a:latin typeface="Calibri" panose="020F0502020204030204" pitchFamily="34" charset="0"/>
              </a:rPr>
              <a:t> </a:t>
            </a:r>
            <a:r>
              <a:rPr lang="es-ES" sz="1600" b="1" dirty="0" err="1">
                <a:solidFill>
                  <a:schemeClr val="bg1">
                    <a:lumMod val="65000"/>
                  </a:schemeClr>
                </a:solidFill>
                <a:latin typeface="Calibri" panose="020F0502020204030204" pitchFamily="34" charset="0"/>
              </a:rPr>
              <a:t>esperientziak</a:t>
            </a:r>
            <a:r>
              <a:rPr lang="es-ES" sz="1600" b="1" dirty="0">
                <a:solidFill>
                  <a:schemeClr val="bg1">
                    <a:lumMod val="65000"/>
                  </a:schemeClr>
                </a:solidFill>
                <a:latin typeface="Calibri" panose="020F0502020204030204" pitchFamily="34" charset="0"/>
              </a:rPr>
              <a:t> </a:t>
            </a:r>
          </a:p>
        </p:txBody>
      </p:sp>
    </p:spTree>
    <p:extLst>
      <p:ext uri="{BB962C8B-B14F-4D97-AF65-F5344CB8AC3E}">
        <p14:creationId xmlns:p14="http://schemas.microsoft.com/office/powerpoint/2010/main" val="1744486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496" y="-27384"/>
            <a:ext cx="2831584" cy="6858000"/>
          </a:xfrm>
          <a:prstGeom prst="rect">
            <a:avLst/>
          </a:prstGeom>
          <a:ln w="12700">
            <a:solidFill>
              <a:srgbClr val="92D050"/>
            </a:solidFill>
            <a:prstDash val="solid"/>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dirty="0"/>
          </a:p>
        </p:txBody>
      </p:sp>
      <p:pic>
        <p:nvPicPr>
          <p:cNvPr id="13" name="Imagen 12"/>
          <p:cNvPicPr>
            <a:picLocks noChangeAspect="1"/>
          </p:cNvPicPr>
          <p:nvPr/>
        </p:nvPicPr>
        <p:blipFill rotWithShape="1">
          <a:blip r:embed="rId2"/>
          <a:srcRect l="9627" t="21848" r="17472"/>
          <a:stretch/>
        </p:blipFill>
        <p:spPr>
          <a:xfrm>
            <a:off x="239884" y="260648"/>
            <a:ext cx="2376264" cy="2833425"/>
          </a:xfrm>
          <a:prstGeom prst="rect">
            <a:avLst/>
          </a:prstGeom>
          <a:ln w="12700">
            <a:solidFill>
              <a:srgbClr val="92D050"/>
            </a:solidFill>
            <a:prstDash val="solid"/>
          </a:ln>
        </p:spPr>
      </p:pic>
      <p:sp>
        <p:nvSpPr>
          <p:cNvPr id="4" name="1 Título"/>
          <p:cNvSpPr>
            <a:spLocks noGrp="1"/>
          </p:cNvSpPr>
          <p:nvPr>
            <p:ph type="title"/>
          </p:nvPr>
        </p:nvSpPr>
        <p:spPr>
          <a:xfrm>
            <a:off x="3779912" y="3106256"/>
            <a:ext cx="4978896" cy="1618887"/>
          </a:xfrm>
        </p:spPr>
        <p:txBody>
          <a:bodyPr>
            <a:noAutofit/>
          </a:bodyPr>
          <a:lstStyle/>
          <a:p>
            <a:pPr algn="r"/>
            <a:r>
              <a:rPr lang="es-ES" sz="2400" b="1" dirty="0" err="1">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Partaideak</a:t>
            </a:r>
            <a: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 </a:t>
            </a:r>
            <a:r>
              <a:rPr lang="es-ES" sz="2400" b="1" dirty="0" err="1">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topaketan</a:t>
            </a:r>
            <a: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
            </a:r>
            <a:b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b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Las personas que participamos</a:t>
            </a:r>
            <a:b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b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 en el V Landa </a:t>
            </a:r>
            <a:r>
              <a:rPr lang="es-ES" sz="2400" b="1" dirty="0" err="1">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Topaketa</a:t>
            </a: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 </a:t>
            </a:r>
            <a:r>
              <a:rPr lang="es-ES" sz="2400" b="1" dirty="0">
                <a:solidFill>
                  <a:schemeClr val="tx1">
                    <a:lumMod val="75000"/>
                    <a:lumOff val="25000"/>
                  </a:schemeClr>
                </a:solidFill>
              </a:rPr>
              <a:t/>
            </a:r>
            <a:br>
              <a:rPr lang="es-ES" sz="2400" b="1" dirty="0">
                <a:solidFill>
                  <a:schemeClr val="tx1">
                    <a:lumMod val="75000"/>
                    <a:lumOff val="25000"/>
                  </a:schemeClr>
                </a:solidFill>
              </a:rPr>
            </a:br>
            <a:endPar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775941863"/>
              </p:ext>
            </p:extLst>
          </p:nvPr>
        </p:nvGraphicFramePr>
        <p:xfrm>
          <a:off x="179512" y="332656"/>
          <a:ext cx="8784976" cy="6336712"/>
        </p:xfrm>
        <a:graphic>
          <a:graphicData uri="http://schemas.openxmlformats.org/drawingml/2006/table">
            <a:tbl>
              <a:tblPr>
                <a:tableStyleId>{5C22544A-7EE6-4342-B048-85BDC9FD1C3A}</a:tableStyleId>
              </a:tblPr>
              <a:tblGrid>
                <a:gridCol w="1771760">
                  <a:extLst>
                    <a:ext uri="{9D8B030D-6E8A-4147-A177-3AD203B41FA5}">
                      <a16:colId xmlns:a16="http://schemas.microsoft.com/office/drawing/2014/main" xmlns="" val="1328297319"/>
                    </a:ext>
                  </a:extLst>
                </a:gridCol>
                <a:gridCol w="2383701">
                  <a:extLst>
                    <a:ext uri="{9D8B030D-6E8A-4147-A177-3AD203B41FA5}">
                      <a16:colId xmlns:a16="http://schemas.microsoft.com/office/drawing/2014/main" xmlns="" val="276755854"/>
                    </a:ext>
                  </a:extLst>
                </a:gridCol>
                <a:gridCol w="1964555">
                  <a:extLst>
                    <a:ext uri="{9D8B030D-6E8A-4147-A177-3AD203B41FA5}">
                      <a16:colId xmlns:a16="http://schemas.microsoft.com/office/drawing/2014/main" xmlns="" val="4041063142"/>
                    </a:ext>
                  </a:extLst>
                </a:gridCol>
                <a:gridCol w="2664960">
                  <a:extLst>
                    <a:ext uri="{9D8B030D-6E8A-4147-A177-3AD203B41FA5}">
                      <a16:colId xmlns:a16="http://schemas.microsoft.com/office/drawing/2014/main" xmlns="" val="3497863523"/>
                    </a:ext>
                  </a:extLst>
                </a:gridCol>
              </a:tblGrid>
              <a:tr h="180010">
                <a:tc>
                  <a:txBody>
                    <a:bodyPr/>
                    <a:lstStyle/>
                    <a:p>
                      <a:pPr algn="l" fontAlgn="b"/>
                      <a:r>
                        <a:rPr lang="es-ES" sz="1100" u="none" strike="noStrike" dirty="0">
                          <a:effectLst/>
                        </a:rPr>
                        <a:t>Nombre</a:t>
                      </a:r>
                      <a:endParaRPr lang="es-ES" sz="1100" b="1" i="0" u="none" strike="noStrike" dirty="0">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Organización</a:t>
                      </a:r>
                      <a:endParaRPr lang="es-ES" sz="1100" b="1"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Organización </a:t>
                      </a:r>
                      <a:endParaRPr lang="es-ES" sz="1100" b="1"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Correo electrónico</a:t>
                      </a:r>
                      <a:endParaRPr lang="es-ES" sz="1100" b="1" i="0" u="none" strike="noStrike">
                        <a:solidFill>
                          <a:srgbClr val="000000"/>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273108428"/>
                  </a:ext>
                </a:extLst>
              </a:tr>
              <a:tr h="180010">
                <a:tc>
                  <a:txBody>
                    <a:bodyPr/>
                    <a:lstStyle/>
                    <a:p>
                      <a:pPr algn="l" fontAlgn="b"/>
                      <a:r>
                        <a:rPr lang="es-ES" sz="1100" u="none" strike="noStrike">
                          <a:effectLst/>
                        </a:rPr>
                        <a:t>Alberto</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Llona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EHNE Bizkaia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dirty="0">
                          <a:effectLst/>
                        </a:rPr>
                        <a:t> </a:t>
                      </a:r>
                      <a:r>
                        <a:rPr lang="es-ES" sz="1100" u="none" strike="noStrike" dirty="0" err="1" smtClean="0">
                          <a:effectLst/>
                        </a:rPr>
                        <a:t>alberto@ehnebizkaia.eus</a:t>
                      </a:r>
                      <a:endParaRPr lang="es-ES" sz="1100" b="0" i="0" u="none" strike="noStrike" dirty="0">
                        <a:solidFill>
                          <a:srgbClr val="000000"/>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2789468632"/>
                  </a:ext>
                </a:extLst>
              </a:tr>
              <a:tr h="180010">
                <a:tc>
                  <a:txBody>
                    <a:bodyPr/>
                    <a:lstStyle/>
                    <a:p>
                      <a:pPr algn="l" fontAlgn="ctr"/>
                      <a:r>
                        <a:rPr lang="es-ES" sz="1100" u="none" strike="noStrike">
                          <a:effectLst/>
                        </a:rPr>
                        <a:t>Amaia </a:t>
                      </a:r>
                      <a:endParaRPr lang="es-ES" sz="1100" b="0" i="0" u="none" strike="noStrike">
                        <a:solidFill>
                          <a:srgbClr val="000000"/>
                        </a:solidFill>
                        <a:effectLst/>
                        <a:latin typeface="Calibri" panose="020F0502020204030204" pitchFamily="34" charset="0"/>
                      </a:endParaRPr>
                    </a:p>
                  </a:txBody>
                  <a:tcPr marL="6148" marR="6148" marT="6148" marB="0" anchor="ctr"/>
                </a:tc>
                <a:tc>
                  <a:txBody>
                    <a:bodyPr/>
                    <a:lstStyle/>
                    <a:p>
                      <a:pPr algn="l" fontAlgn="b"/>
                      <a:r>
                        <a:rPr lang="es-ES" sz="1100" u="none" strike="noStrike">
                          <a:effectLst/>
                        </a:rPr>
                        <a:t>Garrastazu</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HAZI</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dirty="0" err="1">
                          <a:effectLst/>
                          <a:hlinkClick r:id="rId2"/>
                        </a:rPr>
                        <a:t>agarrastazu@hazi.eus</a:t>
                      </a:r>
                      <a:endParaRPr lang="es-ES" sz="1100" b="0" i="0" u="sng" strike="noStrike" dirty="0">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830643924"/>
                  </a:ext>
                </a:extLst>
              </a:tr>
              <a:tr h="180010">
                <a:tc>
                  <a:txBody>
                    <a:bodyPr/>
                    <a:lstStyle/>
                    <a:p>
                      <a:pPr algn="l" fontAlgn="b"/>
                      <a:r>
                        <a:rPr lang="es-ES" sz="1100" u="none" strike="noStrike">
                          <a:effectLst/>
                        </a:rPr>
                        <a:t>Amelia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Ortubay</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HAZI</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3"/>
                        </a:rPr>
                        <a:t>aortubai@hazi.eus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3161395613"/>
                  </a:ext>
                </a:extLst>
              </a:tr>
              <a:tr h="180010">
                <a:tc>
                  <a:txBody>
                    <a:bodyPr/>
                    <a:lstStyle/>
                    <a:p>
                      <a:pPr algn="l" fontAlgn="b"/>
                      <a:r>
                        <a:rPr lang="es-ES" sz="1100" u="none" strike="noStrike">
                          <a:effectLst/>
                        </a:rPr>
                        <a:t>Ana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Cid</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FISC</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4"/>
                        </a:rPr>
                        <a:t>proyectos@fundacionfisc.org</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193682940"/>
                  </a:ext>
                </a:extLst>
              </a:tr>
              <a:tr h="180010">
                <a:tc>
                  <a:txBody>
                    <a:bodyPr/>
                    <a:lstStyle/>
                    <a:p>
                      <a:pPr algn="l" fontAlgn="b"/>
                      <a:r>
                        <a:rPr lang="es-ES" sz="1100" u="none" strike="noStrike">
                          <a:effectLst/>
                        </a:rPr>
                        <a:t>Eneko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Eguibar</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HAZI</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5"/>
                        </a:rPr>
                        <a:t>eegibar@hazi.eus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1494362101"/>
                  </a:ext>
                </a:extLst>
              </a:tr>
              <a:tr h="180010">
                <a:tc>
                  <a:txBody>
                    <a:bodyPr/>
                    <a:lstStyle/>
                    <a:p>
                      <a:pPr algn="l" fontAlgn="b"/>
                      <a:r>
                        <a:rPr lang="es-ES" sz="1100" u="none" strike="noStrike">
                          <a:effectLst/>
                        </a:rPr>
                        <a:t>Félix</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Ajuria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DO Idiazabal</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6"/>
                        </a:rPr>
                        <a:t>fajuriz@idizabalgazta.eus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2022484153"/>
                  </a:ext>
                </a:extLst>
              </a:tr>
              <a:tr h="180010">
                <a:tc>
                  <a:txBody>
                    <a:bodyPr/>
                    <a:lstStyle/>
                    <a:p>
                      <a:pPr algn="l" fontAlgn="b"/>
                      <a:r>
                        <a:rPr lang="es-ES" sz="1100" u="none" strike="noStrike">
                          <a:effectLst/>
                        </a:rPr>
                        <a:t>Goizargi</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De las Heras</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FRM</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gdelasheras@ruralforum.net</a:t>
                      </a:r>
                      <a:endParaRPr lang="es-ES" sz="1100" b="0" i="0" u="none" strike="noStrike">
                        <a:solidFill>
                          <a:srgbClr val="000000"/>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2522436209"/>
                  </a:ext>
                </a:extLst>
              </a:tr>
              <a:tr h="180010">
                <a:tc>
                  <a:txBody>
                    <a:bodyPr/>
                    <a:lstStyle/>
                    <a:p>
                      <a:pPr algn="l" fontAlgn="b"/>
                      <a:r>
                        <a:rPr lang="es-ES" sz="1100" u="none" strike="noStrike">
                          <a:effectLst/>
                        </a:rPr>
                        <a:t>Irma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Basterrra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Agricultura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7"/>
                        </a:rPr>
                        <a:t>im-basterraugarriza@euskadi.eus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3250444454"/>
                  </a:ext>
                </a:extLst>
              </a:tr>
              <a:tr h="180010">
                <a:tc>
                  <a:txBody>
                    <a:bodyPr/>
                    <a:lstStyle/>
                    <a:p>
                      <a:pPr algn="l" fontAlgn="b"/>
                      <a:r>
                        <a:rPr lang="es-ES" sz="1100" u="none" strike="noStrike">
                          <a:effectLst/>
                        </a:rPr>
                        <a:t>Jaime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Bernar</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Zabalketa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rPr>
                        <a:t>jbernar@zabalketa.org</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3699179277"/>
                  </a:ext>
                </a:extLst>
              </a:tr>
              <a:tr h="180010">
                <a:tc>
                  <a:txBody>
                    <a:bodyPr/>
                    <a:lstStyle/>
                    <a:p>
                      <a:pPr algn="l" fontAlgn="b"/>
                      <a:r>
                        <a:rPr lang="es-ES" sz="1100" u="none" strike="noStrike">
                          <a:effectLst/>
                        </a:rPr>
                        <a:t>Javi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Garro</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Lursail</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8"/>
                        </a:rPr>
                        <a:t>jgarro@lorra.eus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4250193459"/>
                  </a:ext>
                </a:extLst>
              </a:tr>
              <a:tr h="180010">
                <a:tc>
                  <a:txBody>
                    <a:bodyPr/>
                    <a:lstStyle/>
                    <a:p>
                      <a:pPr algn="l" fontAlgn="b"/>
                      <a:r>
                        <a:rPr lang="es-ES" sz="1100" u="none" strike="noStrike">
                          <a:effectLst/>
                        </a:rPr>
                        <a:t>Jesús</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Pizarro</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FISC</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4"/>
                        </a:rPr>
                        <a:t>proyectos@fundacionfisc.org</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2287698365"/>
                  </a:ext>
                </a:extLst>
              </a:tr>
              <a:tr h="180010">
                <a:tc>
                  <a:txBody>
                    <a:bodyPr/>
                    <a:lstStyle/>
                    <a:p>
                      <a:pPr algn="l" fontAlgn="b"/>
                      <a:r>
                        <a:rPr lang="es-ES" sz="1100" u="none" strike="noStrike">
                          <a:effectLst/>
                        </a:rPr>
                        <a:t>Juan</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Bautista Jauregui</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Abelur, Koop.</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9"/>
                        </a:rPr>
                        <a:t>jbjauregi@abelur.net</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1209978140"/>
                  </a:ext>
                </a:extLst>
              </a:tr>
              <a:tr h="180010">
                <a:tc>
                  <a:txBody>
                    <a:bodyPr/>
                    <a:lstStyle/>
                    <a:p>
                      <a:pPr algn="l" fontAlgn="b"/>
                      <a:r>
                        <a:rPr lang="es-ES" sz="1100" u="none" strike="noStrike">
                          <a:effectLst/>
                        </a:rPr>
                        <a:t>Juanmari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Totorika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ADR Lea Artibai</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10"/>
                        </a:rPr>
                        <a:t>jmtotorika@leaartibai.org</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1365347887"/>
                  </a:ext>
                </a:extLst>
              </a:tr>
              <a:tr h="180010">
                <a:tc>
                  <a:txBody>
                    <a:bodyPr/>
                    <a:lstStyle/>
                    <a:p>
                      <a:pPr algn="l" fontAlgn="b"/>
                      <a:r>
                        <a:rPr lang="es-ES" sz="1100" u="none" strike="noStrike">
                          <a:effectLst/>
                        </a:rPr>
                        <a:t>Koldo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Pérez</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DFA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11"/>
                        </a:rPr>
                        <a:t>kperez@araba.eus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2749818070"/>
                  </a:ext>
                </a:extLst>
              </a:tr>
              <a:tr h="180010">
                <a:tc>
                  <a:txBody>
                    <a:bodyPr/>
                    <a:lstStyle/>
                    <a:p>
                      <a:pPr algn="l" fontAlgn="b"/>
                      <a:r>
                        <a:rPr lang="es-ES" sz="1100" u="none" strike="noStrike">
                          <a:effectLst/>
                        </a:rPr>
                        <a:t>Malen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Sarasua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LEARTIKER</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12"/>
                        </a:rPr>
                        <a:t>masarasua@laretiker.com</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3241320472"/>
                  </a:ext>
                </a:extLst>
              </a:tr>
              <a:tr h="216372">
                <a:tc>
                  <a:txBody>
                    <a:bodyPr/>
                    <a:lstStyle/>
                    <a:p>
                      <a:pPr algn="l" fontAlgn="b"/>
                      <a:r>
                        <a:rPr lang="es-ES" sz="1100" u="none" strike="noStrike">
                          <a:effectLst/>
                        </a:rPr>
                        <a:t>Marlen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Eizaguirre Marañón</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AVCD</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13"/>
                        </a:rPr>
                        <a:t>m-eizaguirre@elankidetza.eus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863636738"/>
                  </a:ext>
                </a:extLst>
              </a:tr>
              <a:tr h="180010">
                <a:tc>
                  <a:txBody>
                    <a:bodyPr/>
                    <a:lstStyle/>
                    <a:p>
                      <a:pPr algn="l" fontAlgn="b"/>
                      <a:r>
                        <a:rPr lang="es-ES" sz="1100" u="none" strike="noStrike" dirty="0">
                          <a:effectLst/>
                        </a:rPr>
                        <a:t>Mónica </a:t>
                      </a:r>
                      <a:endParaRPr lang="es-ES" sz="1100" b="0" i="0" u="none" strike="noStrike" dirty="0">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dirty="0">
                          <a:effectLst/>
                        </a:rPr>
                        <a:t>Fernandez</a:t>
                      </a:r>
                      <a:endParaRPr lang="es-ES" sz="1100" b="0" i="0" u="none" strike="noStrike" dirty="0">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dirty="0">
                          <a:effectLst/>
                        </a:rPr>
                        <a:t>AVCD</a:t>
                      </a:r>
                      <a:endParaRPr lang="es-ES" sz="1100" b="0" i="0" u="none" strike="noStrike" dirty="0">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14"/>
                        </a:rPr>
                        <a:t>m-fernandezvidal@elankidetza.eus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3308731973"/>
                  </a:ext>
                </a:extLst>
              </a:tr>
              <a:tr h="180010">
                <a:tc>
                  <a:txBody>
                    <a:bodyPr/>
                    <a:lstStyle/>
                    <a:p>
                      <a:pPr algn="l" fontAlgn="b"/>
                      <a:r>
                        <a:rPr lang="es-ES" sz="1100" u="none" strike="noStrike">
                          <a:effectLst/>
                        </a:rPr>
                        <a:t>Nagore</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García Belmonte</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Nirea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15"/>
                        </a:rPr>
                        <a:t>ngarcia@hazi.eus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578559942"/>
                  </a:ext>
                </a:extLst>
              </a:tr>
              <a:tr h="180010">
                <a:tc>
                  <a:txBody>
                    <a:bodyPr/>
                    <a:lstStyle/>
                    <a:p>
                      <a:pPr algn="l" fontAlgn="b"/>
                      <a:r>
                        <a:rPr lang="es-ES" sz="1100" u="none" strike="noStrike">
                          <a:effectLst/>
                        </a:rPr>
                        <a:t>Nerea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Mandaluniz</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Neiker</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16"/>
                        </a:rPr>
                        <a:t>nmandaluniz@neiker.eus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1984958540"/>
                  </a:ext>
                </a:extLst>
              </a:tr>
              <a:tr h="180010">
                <a:tc>
                  <a:txBody>
                    <a:bodyPr/>
                    <a:lstStyle/>
                    <a:p>
                      <a:pPr algn="l" fontAlgn="b"/>
                      <a:r>
                        <a:rPr lang="es-ES" sz="1100" u="none" strike="noStrike">
                          <a:effectLst/>
                        </a:rPr>
                        <a:t>Noemí</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De la fuente</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AVCD</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17"/>
                        </a:rPr>
                        <a:t>n-fuente@elankidetza.eus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1533586405"/>
                  </a:ext>
                </a:extLst>
              </a:tr>
              <a:tr h="180010">
                <a:tc>
                  <a:txBody>
                    <a:bodyPr/>
                    <a:lstStyle/>
                    <a:p>
                      <a:pPr algn="l" fontAlgn="b"/>
                      <a:r>
                        <a:rPr lang="es-ES" sz="1100" u="none" strike="noStrike">
                          <a:effectLst/>
                        </a:rPr>
                        <a:t>Olga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Gómez</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Innobasque-Katilu</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18"/>
                        </a:rPr>
                        <a:t>ogomez@innobasque.eus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2935317755"/>
                  </a:ext>
                </a:extLst>
              </a:tr>
              <a:tr h="180010">
                <a:tc>
                  <a:txBody>
                    <a:bodyPr/>
                    <a:lstStyle/>
                    <a:p>
                      <a:pPr algn="l" fontAlgn="b"/>
                      <a:r>
                        <a:rPr lang="es-ES" sz="1100" u="none" strike="noStrike">
                          <a:effectLst/>
                        </a:rPr>
                        <a:t>Pilar</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Riaño Maeso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Hazi</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19"/>
                        </a:rPr>
                        <a:t>priano@hazi.eus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344417862"/>
                  </a:ext>
                </a:extLst>
              </a:tr>
              <a:tr h="180010">
                <a:tc>
                  <a:txBody>
                    <a:bodyPr/>
                    <a:lstStyle/>
                    <a:p>
                      <a:pPr algn="l" fontAlgn="b"/>
                      <a:r>
                        <a:rPr lang="es-ES" sz="1100" u="none" strike="noStrike">
                          <a:effectLst/>
                        </a:rPr>
                        <a:t>Pilar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Oronoz</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Zabalketa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20"/>
                        </a:rPr>
                        <a:t>pilar@zabalketa.org</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3030734900"/>
                  </a:ext>
                </a:extLst>
              </a:tr>
              <a:tr h="180010">
                <a:tc>
                  <a:txBody>
                    <a:bodyPr/>
                    <a:lstStyle/>
                    <a:p>
                      <a:pPr algn="l" fontAlgn="b"/>
                      <a:r>
                        <a:rPr lang="es-ES" sz="1100" u="none" strike="noStrike">
                          <a:effectLst/>
                        </a:rPr>
                        <a:t>Regina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Zalbidea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FISC</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21"/>
                        </a:rPr>
                        <a:t>regina@fundacionfisc.org</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3434489460"/>
                  </a:ext>
                </a:extLst>
              </a:tr>
              <a:tr h="180010">
                <a:tc>
                  <a:txBody>
                    <a:bodyPr/>
                    <a:lstStyle/>
                    <a:p>
                      <a:pPr algn="l" fontAlgn="b"/>
                      <a:r>
                        <a:rPr lang="es-ES" sz="1100" u="none" strike="noStrike">
                          <a:effectLst/>
                        </a:rPr>
                        <a:t>Sonia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Barrondo</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Gorbeialde</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22"/>
                        </a:rPr>
                        <a:t>s.barrondo@gorbeialdea.com</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744698176"/>
                  </a:ext>
                </a:extLst>
              </a:tr>
              <a:tr h="180010">
                <a:tc>
                  <a:txBody>
                    <a:bodyPr/>
                    <a:lstStyle/>
                    <a:p>
                      <a:pPr algn="l" fontAlgn="b"/>
                      <a:r>
                        <a:rPr lang="es-ES" sz="1100" u="none" strike="noStrike">
                          <a:effectLst/>
                        </a:rPr>
                        <a:t>Teresa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Andres</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HAZI</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23"/>
                        </a:rPr>
                        <a:t>tandres@hazi.eus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1356300130"/>
                  </a:ext>
                </a:extLst>
              </a:tr>
              <a:tr h="180010">
                <a:tc>
                  <a:txBody>
                    <a:bodyPr/>
                    <a:lstStyle/>
                    <a:p>
                      <a:pPr algn="l" fontAlgn="b"/>
                      <a:r>
                        <a:rPr lang="es-ES" sz="1100" u="none" strike="noStrike">
                          <a:effectLst/>
                        </a:rPr>
                        <a:t>Urko</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Saenz de Buruaga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Nirea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24"/>
                        </a:rPr>
                        <a:t>usaenzdeburuaga@hazi.eus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3494062015"/>
                  </a:ext>
                </a:extLst>
              </a:tr>
              <a:tr h="180010">
                <a:tc>
                  <a:txBody>
                    <a:bodyPr/>
                    <a:lstStyle/>
                    <a:p>
                      <a:pPr algn="l" fontAlgn="b"/>
                      <a:r>
                        <a:rPr lang="es-ES" sz="1100" u="none" strike="noStrike">
                          <a:effectLst/>
                        </a:rPr>
                        <a:t>Maite</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Robina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Bedarbide</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25"/>
                        </a:rPr>
                        <a:t>koldomendizabal@hotmail.com</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2016141094"/>
                  </a:ext>
                </a:extLst>
              </a:tr>
              <a:tr h="180010">
                <a:tc>
                  <a:txBody>
                    <a:bodyPr/>
                    <a:lstStyle/>
                    <a:p>
                      <a:pPr algn="l" fontAlgn="b"/>
                      <a:r>
                        <a:rPr lang="es-ES" sz="1100" u="none" strike="noStrike">
                          <a:effectLst/>
                        </a:rPr>
                        <a:t>Andrea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Rodríguez Goñi</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ALEJAB</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26"/>
                        </a:rPr>
                        <a:t>alejabhm@gmail.com</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4271402421"/>
                  </a:ext>
                </a:extLst>
              </a:tr>
              <a:tr h="180010">
                <a:tc>
                  <a:txBody>
                    <a:bodyPr/>
                    <a:lstStyle/>
                    <a:p>
                      <a:pPr algn="l" fontAlgn="b"/>
                      <a:r>
                        <a:rPr lang="es-ES" sz="1100" u="none" strike="noStrike">
                          <a:effectLst/>
                        </a:rPr>
                        <a:t>Luis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Gunza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UACA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27"/>
                        </a:rPr>
                        <a:t>lganuza@uaga.eus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1747257647"/>
                  </a:ext>
                </a:extLst>
              </a:tr>
              <a:tr h="180010">
                <a:tc>
                  <a:txBody>
                    <a:bodyPr/>
                    <a:lstStyle/>
                    <a:p>
                      <a:pPr algn="l" fontAlgn="b"/>
                      <a:r>
                        <a:rPr lang="es-ES" sz="1100" u="none" strike="noStrike">
                          <a:effectLst/>
                        </a:rPr>
                        <a:t>Mikel </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Kormenzana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Bedarbide</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28"/>
                        </a:rPr>
                        <a:t>mikelordu@yahoo.es</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3088632551"/>
                  </a:ext>
                </a:extLst>
              </a:tr>
              <a:tr h="180010">
                <a:tc>
                  <a:txBody>
                    <a:bodyPr/>
                    <a:lstStyle/>
                    <a:p>
                      <a:pPr algn="l" fontAlgn="b"/>
                      <a:r>
                        <a:rPr lang="es-ES" sz="1100" u="none" strike="noStrike">
                          <a:effectLst/>
                        </a:rPr>
                        <a:t>Patxi</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Hormaetxea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Bedarbide</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 </a:t>
                      </a:r>
                      <a:endParaRPr lang="es-ES" sz="1100" b="0" i="0" u="none" strike="noStrike">
                        <a:solidFill>
                          <a:srgbClr val="000000"/>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1271014604"/>
                  </a:ext>
                </a:extLst>
              </a:tr>
              <a:tr h="180010">
                <a:tc>
                  <a:txBody>
                    <a:bodyPr/>
                    <a:lstStyle/>
                    <a:p>
                      <a:pPr algn="l" fontAlgn="b"/>
                      <a:r>
                        <a:rPr lang="es-ES" sz="1100" u="none" strike="noStrike">
                          <a:effectLst/>
                        </a:rPr>
                        <a:t>Ana</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Cid</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FISC</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a:effectLst/>
                          <a:hlinkClick r:id="rId29"/>
                        </a:rPr>
                        <a:t>anacfoix@gmail.com</a:t>
                      </a:r>
                      <a:endParaRPr lang="es-ES" sz="1100" b="0" i="0" u="sng" strike="noStrike">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411831628"/>
                  </a:ext>
                </a:extLst>
              </a:tr>
              <a:tr h="180010">
                <a:tc>
                  <a:txBody>
                    <a:bodyPr/>
                    <a:lstStyle/>
                    <a:p>
                      <a:pPr algn="l" fontAlgn="b"/>
                      <a:r>
                        <a:rPr lang="es-ES" sz="1100" u="none" strike="noStrike">
                          <a:effectLst/>
                        </a:rPr>
                        <a:t>Marijo</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Imaz</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none" strike="noStrike">
                          <a:effectLst/>
                        </a:rPr>
                        <a:t>Ekoizpen</a:t>
                      </a:r>
                      <a:endParaRPr lang="es-ES" sz="1100" b="0" i="0" u="none" strike="noStrike">
                        <a:solidFill>
                          <a:srgbClr val="000000"/>
                        </a:solidFill>
                        <a:effectLst/>
                        <a:latin typeface="Calibri" panose="020F0502020204030204" pitchFamily="34" charset="0"/>
                      </a:endParaRPr>
                    </a:p>
                  </a:txBody>
                  <a:tcPr marL="6148" marR="6148" marT="6148" marB="0" anchor="b"/>
                </a:tc>
                <a:tc>
                  <a:txBody>
                    <a:bodyPr/>
                    <a:lstStyle/>
                    <a:p>
                      <a:pPr algn="l" fontAlgn="b"/>
                      <a:r>
                        <a:rPr lang="es-ES" sz="1100" u="sng" strike="noStrike" dirty="0">
                          <a:effectLst/>
                          <a:hlinkClick r:id="rId30"/>
                        </a:rPr>
                        <a:t>ekoizpen@urduna.com</a:t>
                      </a:r>
                      <a:endParaRPr lang="es-ES" sz="1100" b="0" i="0" u="sng" strike="noStrike" dirty="0">
                        <a:solidFill>
                          <a:srgbClr val="0000FF"/>
                        </a:solidFill>
                        <a:effectLst/>
                        <a:latin typeface="Calibri" panose="020F0502020204030204" pitchFamily="34" charset="0"/>
                      </a:endParaRPr>
                    </a:p>
                  </a:txBody>
                  <a:tcPr marL="6148" marR="6148" marT="6148" marB="0" anchor="b"/>
                </a:tc>
                <a:extLst>
                  <a:ext uri="{0D108BD9-81ED-4DB2-BD59-A6C34878D82A}">
                    <a16:rowId xmlns:a16="http://schemas.microsoft.com/office/drawing/2014/main" xmlns="" val="2363887344"/>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2843808" y="0"/>
            <a:ext cx="6300192" cy="6831638"/>
          </a:xfrm>
          <a:prstGeom prst="rect">
            <a:avLst/>
          </a:prstGeom>
        </p:spPr>
      </p:pic>
      <p:sp>
        <p:nvSpPr>
          <p:cNvPr id="4" name="Rectángulo 3"/>
          <p:cNvSpPr/>
          <p:nvPr/>
        </p:nvSpPr>
        <p:spPr>
          <a:xfrm>
            <a:off x="35496" y="-27384"/>
            <a:ext cx="2831584" cy="6858000"/>
          </a:xfrm>
          <a:prstGeom prst="rect">
            <a:avLst/>
          </a:prstGeom>
          <a:ln w="12700">
            <a:solidFill>
              <a:srgbClr val="92D050"/>
            </a:solidFill>
            <a:prstDash val="solid"/>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dirty="0"/>
          </a:p>
        </p:txBody>
      </p:sp>
      <p:pic>
        <p:nvPicPr>
          <p:cNvPr id="5" name="Imagen 4"/>
          <p:cNvPicPr>
            <a:picLocks noChangeAspect="1"/>
          </p:cNvPicPr>
          <p:nvPr/>
        </p:nvPicPr>
        <p:blipFill rotWithShape="1">
          <a:blip r:embed="rId4"/>
          <a:srcRect l="9627" t="21848" r="17472"/>
          <a:stretch/>
        </p:blipFill>
        <p:spPr>
          <a:xfrm>
            <a:off x="239884" y="260648"/>
            <a:ext cx="2376264" cy="2833425"/>
          </a:xfrm>
          <a:prstGeom prst="rect">
            <a:avLst/>
          </a:prstGeom>
          <a:ln w="12700">
            <a:solidFill>
              <a:srgbClr val="92D050"/>
            </a:solidFill>
            <a:prstDash val="solid"/>
          </a:ln>
        </p:spPr>
      </p:pic>
      <p:sp>
        <p:nvSpPr>
          <p:cNvPr id="6" name="1 Título"/>
          <p:cNvSpPr>
            <a:spLocks noGrp="1"/>
          </p:cNvSpPr>
          <p:nvPr>
            <p:ph type="title"/>
          </p:nvPr>
        </p:nvSpPr>
        <p:spPr>
          <a:xfrm>
            <a:off x="113968" y="3432449"/>
            <a:ext cx="2674640" cy="764704"/>
          </a:xfrm>
        </p:spPr>
        <p:txBody>
          <a:bodyPr>
            <a:noAutofit/>
          </a:bodyPr>
          <a:lstStyle/>
          <a:p>
            <a: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Agenda</a:t>
            </a:r>
            <a:endPar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760414" y="0"/>
            <a:ext cx="6383586" cy="6858000"/>
          </a:xfrm>
          <a:prstGeom prst="rect">
            <a:avLst/>
          </a:prstGeom>
        </p:spPr>
      </p:pic>
      <p:sp>
        <p:nvSpPr>
          <p:cNvPr id="3" name="Rectángulo 2"/>
          <p:cNvSpPr/>
          <p:nvPr/>
        </p:nvSpPr>
        <p:spPr>
          <a:xfrm>
            <a:off x="35496" y="-27384"/>
            <a:ext cx="2831584" cy="6858000"/>
          </a:xfrm>
          <a:prstGeom prst="rect">
            <a:avLst/>
          </a:prstGeom>
          <a:ln w="12700">
            <a:solidFill>
              <a:srgbClr val="92D050"/>
            </a:solidFill>
            <a:prstDash val="solid"/>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dirty="0"/>
          </a:p>
        </p:txBody>
      </p:sp>
      <p:pic>
        <p:nvPicPr>
          <p:cNvPr id="4" name="Imagen 3"/>
          <p:cNvPicPr>
            <a:picLocks noChangeAspect="1"/>
          </p:cNvPicPr>
          <p:nvPr/>
        </p:nvPicPr>
        <p:blipFill rotWithShape="1">
          <a:blip r:embed="rId3"/>
          <a:srcRect l="9627" t="21848" r="17472"/>
          <a:stretch/>
        </p:blipFill>
        <p:spPr>
          <a:xfrm>
            <a:off x="239884" y="260648"/>
            <a:ext cx="2376264" cy="2833425"/>
          </a:xfrm>
          <a:prstGeom prst="rect">
            <a:avLst/>
          </a:prstGeom>
          <a:ln w="12700">
            <a:solidFill>
              <a:srgbClr val="92D050"/>
            </a:solidFill>
            <a:prstDash val="solid"/>
          </a:ln>
        </p:spPr>
      </p:pic>
      <p:sp>
        <p:nvSpPr>
          <p:cNvPr id="5" name="1 Título"/>
          <p:cNvSpPr txBox="1">
            <a:spLocks/>
          </p:cNvSpPr>
          <p:nvPr/>
        </p:nvSpPr>
        <p:spPr>
          <a:xfrm>
            <a:off x="113968" y="3432449"/>
            <a:ext cx="2674640" cy="76470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Agenda </a:t>
            </a:r>
          </a:p>
        </p:txBody>
      </p:sp>
    </p:spTree>
    <p:extLst>
      <p:ext uri="{BB962C8B-B14F-4D97-AF65-F5344CB8AC3E}">
        <p14:creationId xmlns:p14="http://schemas.microsoft.com/office/powerpoint/2010/main" val="3715101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496" y="-27384"/>
            <a:ext cx="2831584" cy="6858000"/>
          </a:xfrm>
          <a:prstGeom prst="rect">
            <a:avLst/>
          </a:prstGeom>
          <a:ln w="12700">
            <a:solidFill>
              <a:srgbClr val="92D050"/>
            </a:solidFill>
            <a:prstDash val="solid"/>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dirty="0"/>
          </a:p>
        </p:txBody>
      </p:sp>
      <p:pic>
        <p:nvPicPr>
          <p:cNvPr id="13" name="Imagen 12"/>
          <p:cNvPicPr>
            <a:picLocks noChangeAspect="1"/>
          </p:cNvPicPr>
          <p:nvPr/>
        </p:nvPicPr>
        <p:blipFill rotWithShape="1">
          <a:blip r:embed="rId2"/>
          <a:srcRect l="9627" t="21848" r="17472"/>
          <a:stretch/>
        </p:blipFill>
        <p:spPr>
          <a:xfrm>
            <a:off x="239884" y="260648"/>
            <a:ext cx="2376264" cy="2833425"/>
          </a:xfrm>
          <a:prstGeom prst="rect">
            <a:avLst/>
          </a:prstGeom>
          <a:ln w="12700">
            <a:solidFill>
              <a:srgbClr val="92D050"/>
            </a:solidFill>
            <a:prstDash val="solid"/>
          </a:ln>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500" y="181794"/>
            <a:ext cx="5724128" cy="3219822"/>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8500" y="3562046"/>
            <a:ext cx="5704667" cy="3208875"/>
          </a:xfrm>
          <a:prstGeom prst="rect">
            <a:avLst/>
          </a:prstGeom>
        </p:spPr>
      </p:pic>
      <p:sp>
        <p:nvSpPr>
          <p:cNvPr id="11" name="Rectángulo 10"/>
          <p:cNvSpPr/>
          <p:nvPr/>
        </p:nvSpPr>
        <p:spPr>
          <a:xfrm>
            <a:off x="239884" y="3562046"/>
            <a:ext cx="2376264" cy="830997"/>
          </a:xfrm>
          <a:prstGeom prst="rect">
            <a:avLst/>
          </a:prstGeom>
        </p:spPr>
        <p:txBody>
          <a:bodyPr wrap="square">
            <a:spAutoFit/>
          </a:bodyPr>
          <a:lstStyle/>
          <a:p>
            <a:pPr algn="ctr"/>
            <a: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Bienvenida</a:t>
            </a:r>
            <a:r>
              <a:rPr lang="es-ES" b="1" dirty="0">
                <a:solidFill>
                  <a:srgbClr val="92D050"/>
                </a:solidFill>
              </a:rPr>
              <a:t/>
            </a:r>
            <a:br>
              <a:rPr lang="es-ES" b="1" dirty="0">
                <a:solidFill>
                  <a:srgbClr val="92D050"/>
                </a:solidFill>
              </a:rPr>
            </a:br>
            <a:r>
              <a:rPr lang="es-ES" sz="2400" b="1" dirty="0" err="1">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Ongietorriak</a:t>
            </a:r>
            <a:endPar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extLst>
      <p:ext uri="{BB962C8B-B14F-4D97-AF65-F5344CB8AC3E}">
        <p14:creationId xmlns:p14="http://schemas.microsoft.com/office/powerpoint/2010/main" val="4217899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496" y="-27384"/>
            <a:ext cx="2831584" cy="6858000"/>
          </a:xfrm>
          <a:prstGeom prst="rect">
            <a:avLst/>
          </a:prstGeom>
          <a:ln w="12700">
            <a:solidFill>
              <a:srgbClr val="92D050"/>
            </a:solidFill>
            <a:prstDash val="solid"/>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dirty="0"/>
          </a:p>
        </p:txBody>
      </p:sp>
      <p:pic>
        <p:nvPicPr>
          <p:cNvPr id="13" name="Imagen 12"/>
          <p:cNvPicPr>
            <a:picLocks noChangeAspect="1"/>
          </p:cNvPicPr>
          <p:nvPr/>
        </p:nvPicPr>
        <p:blipFill rotWithShape="1">
          <a:blip r:embed="rId2"/>
          <a:srcRect l="9627" t="21848" r="17472"/>
          <a:stretch/>
        </p:blipFill>
        <p:spPr>
          <a:xfrm>
            <a:off x="239884" y="260648"/>
            <a:ext cx="2376264" cy="2833425"/>
          </a:xfrm>
          <a:prstGeom prst="rect">
            <a:avLst/>
          </a:prstGeom>
          <a:ln w="12700">
            <a:solidFill>
              <a:srgbClr val="92D050"/>
            </a:solidFill>
            <a:prstDash val="solid"/>
          </a:ln>
        </p:spPr>
      </p:pic>
      <p:sp>
        <p:nvSpPr>
          <p:cNvPr id="3" name="Rectángulo 2"/>
          <p:cNvSpPr/>
          <p:nvPr/>
        </p:nvSpPr>
        <p:spPr>
          <a:xfrm>
            <a:off x="4139952" y="3094073"/>
            <a:ext cx="4572000" cy="830997"/>
          </a:xfrm>
          <a:prstGeom prst="rect">
            <a:avLst/>
          </a:prstGeom>
        </p:spPr>
        <p:txBody>
          <a:bodyPr>
            <a:spAutoFit/>
          </a:bodyPr>
          <a:lstStyle/>
          <a:p>
            <a:pPr algn="r"/>
            <a: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Ponte al día </a:t>
            </a:r>
            <a:r>
              <a:rPr lang="es-ES" b="1" dirty="0">
                <a:solidFill>
                  <a:srgbClr val="92D050"/>
                </a:solidFill>
              </a:rPr>
              <a:t/>
            </a:r>
            <a:br>
              <a:rPr lang="es-ES" b="1" dirty="0">
                <a:solidFill>
                  <a:srgbClr val="92D050"/>
                </a:solidFill>
              </a:rPr>
            </a:br>
            <a:r>
              <a:rPr lang="es-ES" sz="2400" b="1" dirty="0" err="1">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Eguneraketa</a:t>
            </a:r>
            <a:r>
              <a:rPr lang="es-ES" sz="2400" b="1" dirty="0">
                <a:solidFill>
                  <a:srgbClr val="92D050"/>
                </a:solidFill>
              </a:rPr>
              <a:t> </a:t>
            </a:r>
            <a:endPar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extLst>
      <p:ext uri="{BB962C8B-B14F-4D97-AF65-F5344CB8AC3E}">
        <p14:creationId xmlns:p14="http://schemas.microsoft.com/office/powerpoint/2010/main" val="3350106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CuadroTexto"/>
          <p:cNvSpPr txBox="1"/>
          <p:nvPr/>
        </p:nvSpPr>
        <p:spPr>
          <a:xfrm>
            <a:off x="238695" y="188640"/>
            <a:ext cx="5557442" cy="3473291"/>
          </a:xfrm>
          <a:prstGeom prst="round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ES" b="1" dirty="0"/>
              <a:t>Algunas pistas para la reflexión, abordajes y apuestas</a:t>
            </a:r>
          </a:p>
          <a:p>
            <a:pPr lvl="0"/>
            <a:r>
              <a:rPr lang="es-ES" b="1" dirty="0"/>
              <a:t>Asociacionismo.</a:t>
            </a:r>
          </a:p>
          <a:p>
            <a:pPr marL="742950" lvl="1" indent="-285750">
              <a:buFont typeface="Arial" panose="020B0604020202020204" pitchFamily="34" charset="0"/>
              <a:buChar char="•"/>
            </a:pPr>
            <a:r>
              <a:rPr lang="es-ES" dirty="0"/>
              <a:t>Creación de los Centros de Gestión [LURSAIL]</a:t>
            </a:r>
          </a:p>
          <a:p>
            <a:pPr marL="742950" lvl="1" indent="-285750">
              <a:buFont typeface="Arial" panose="020B0604020202020204" pitchFamily="34" charset="0"/>
              <a:buChar char="•"/>
            </a:pPr>
            <a:r>
              <a:rPr lang="es-ES" dirty="0"/>
              <a:t>De la Gestión del comunal al cierre de ciclos [Asociación de Ganaderos BEDARBIDE de Orduña]</a:t>
            </a:r>
          </a:p>
          <a:p>
            <a:pPr marL="742950" lvl="1" indent="-285750">
              <a:buFont typeface="Arial" panose="020B0604020202020204" pitchFamily="34" charset="0"/>
              <a:buChar char="•"/>
            </a:pPr>
            <a:r>
              <a:rPr lang="es-ES" dirty="0"/>
              <a:t>Apuesta por un producto para la movilización de un sector. [D.0. Idiazabal]</a:t>
            </a:r>
          </a:p>
          <a:p>
            <a:r>
              <a:rPr lang="es-ES" b="1" dirty="0"/>
              <a:t>Salud animal</a:t>
            </a:r>
            <a:r>
              <a:rPr lang="es-ES" dirty="0"/>
              <a:t>. </a:t>
            </a:r>
          </a:p>
          <a:p>
            <a:pPr marL="742950" lvl="1" indent="-285750">
              <a:buFont typeface="Arial" panose="020B0604020202020204" pitchFamily="34" charset="0"/>
              <a:buChar char="•"/>
            </a:pPr>
            <a:r>
              <a:rPr lang="es-ES" dirty="0"/>
              <a:t>Sanidad animal para el desarrollo[Servicio Ganadería AFA/DFA]</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543" y="3778074"/>
            <a:ext cx="4499992" cy="2531246"/>
          </a:xfrm>
          <a:prstGeom prst="rect">
            <a:avLst/>
          </a:prstGeom>
        </p:spPr>
      </p:pic>
      <p:pic>
        <p:nvPicPr>
          <p:cNvPr id="8" name="Imagen 7"/>
          <p:cNvPicPr>
            <a:picLocks noChangeAspect="1"/>
          </p:cNvPicPr>
          <p:nvPr/>
        </p:nvPicPr>
        <p:blipFill rotWithShape="1">
          <a:blip r:embed="rId3" cstate="print">
            <a:extLst>
              <a:ext uri="{28A0092B-C50C-407E-A947-70E740481C1C}">
                <a14:useLocalDpi xmlns:a14="http://schemas.microsoft.com/office/drawing/2010/main" val="0"/>
              </a:ext>
            </a:extLst>
          </a:blip>
          <a:srcRect l="34573"/>
          <a:stretch/>
        </p:blipFill>
        <p:spPr>
          <a:xfrm>
            <a:off x="6102473" y="0"/>
            <a:ext cx="3016335" cy="2593258"/>
          </a:xfrm>
          <a:prstGeom prst="rect">
            <a:avLst/>
          </a:prstGeom>
        </p:spPr>
      </p:pic>
      <p:pic>
        <p:nvPicPr>
          <p:cNvPr id="3" name="Imagen 2"/>
          <p:cNvPicPr>
            <a:picLocks noChangeAspect="1"/>
          </p:cNvPicPr>
          <p:nvPr/>
        </p:nvPicPr>
        <p:blipFill rotWithShape="1">
          <a:blip r:embed="rId4" cstate="print">
            <a:extLst>
              <a:ext uri="{28A0092B-C50C-407E-A947-70E740481C1C}">
                <a14:useLocalDpi xmlns:a14="http://schemas.microsoft.com/office/drawing/2010/main" val="0"/>
              </a:ext>
            </a:extLst>
          </a:blip>
          <a:srcRect l="20425" b="26643"/>
          <a:stretch/>
        </p:blipFill>
        <p:spPr>
          <a:xfrm>
            <a:off x="5252749" y="4691046"/>
            <a:ext cx="3866059" cy="2004726"/>
          </a:xfrm>
          <a:prstGeom prst="rect">
            <a:avLst/>
          </a:prstGeom>
        </p:spPr>
      </p:pic>
      <p:sp>
        <p:nvSpPr>
          <p:cNvPr id="5" name="Rectángulo 4"/>
          <p:cNvSpPr/>
          <p:nvPr/>
        </p:nvSpPr>
        <p:spPr>
          <a:xfrm>
            <a:off x="220831" y="6425463"/>
            <a:ext cx="2201308" cy="369332"/>
          </a:xfrm>
          <a:prstGeom prst="rect">
            <a:avLst/>
          </a:prstGeom>
        </p:spPr>
        <p:txBody>
          <a:bodyPr wrap="none">
            <a:spAutoFit/>
          </a:bodyPr>
          <a:lstStyle/>
          <a:p>
            <a:r>
              <a:rPr lang="es-ES" dirty="0">
                <a:hlinkClick r:id="rId5"/>
              </a:rPr>
              <a:t>Link a presentaciones</a:t>
            </a:r>
            <a:endParaRPr lang="es-ES" dirty="0"/>
          </a:p>
        </p:txBody>
      </p:sp>
      <p:pic>
        <p:nvPicPr>
          <p:cNvPr id="10" name="Imagen 9"/>
          <p:cNvPicPr>
            <a:picLocks noChangeAspect="1"/>
          </p:cNvPicPr>
          <p:nvPr/>
        </p:nvPicPr>
        <p:blipFill rotWithShape="1">
          <a:blip r:embed="rId6" cstate="print">
            <a:extLst>
              <a:ext uri="{28A0092B-C50C-407E-A947-70E740481C1C}">
                <a14:useLocalDpi xmlns:a14="http://schemas.microsoft.com/office/drawing/2010/main" val="0"/>
              </a:ext>
            </a:extLst>
          </a:blip>
          <a:srcRect t="6600" r="11413" b="20601"/>
          <a:stretch/>
        </p:blipFill>
        <p:spPr>
          <a:xfrm>
            <a:off x="5796136" y="2962536"/>
            <a:ext cx="3347863" cy="1547554"/>
          </a:xfrm>
          <a:prstGeom prst="rect">
            <a:avLst/>
          </a:prstGeom>
        </p:spPr>
      </p:pic>
    </p:spTree>
    <p:extLst>
      <p:ext uri="{BB962C8B-B14F-4D97-AF65-F5344CB8AC3E}">
        <p14:creationId xmlns:p14="http://schemas.microsoft.com/office/powerpoint/2010/main" val="1208504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23928" y="3791144"/>
            <a:ext cx="5071886" cy="2852936"/>
          </a:xfr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6300192" cy="3543858"/>
          </a:xfrm>
          <a:prstGeom prst="rect">
            <a:avLst/>
          </a:prstGeom>
        </p:spPr>
      </p:pic>
      <p:pic>
        <p:nvPicPr>
          <p:cNvPr id="9" name="Imagen 8"/>
          <p:cNvPicPr>
            <a:picLocks noChangeAspect="1"/>
          </p:cNvPicPr>
          <p:nvPr/>
        </p:nvPicPr>
        <p:blipFill rotWithShape="1">
          <a:blip r:embed="rId4" cstate="print">
            <a:extLst>
              <a:ext uri="{28A0092B-C50C-407E-A947-70E740481C1C}">
                <a14:useLocalDpi xmlns:a14="http://schemas.microsoft.com/office/drawing/2010/main" val="0"/>
              </a:ext>
            </a:extLst>
          </a:blip>
          <a:srcRect r="43402"/>
          <a:stretch/>
        </p:blipFill>
        <p:spPr>
          <a:xfrm>
            <a:off x="6415064" y="978954"/>
            <a:ext cx="2580750" cy="2564904"/>
          </a:xfrm>
          <a:prstGeom prst="rect">
            <a:avLst/>
          </a:prstGeom>
        </p:spPr>
      </p:pic>
      <p:pic>
        <p:nvPicPr>
          <p:cNvPr id="11" name="Imagen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791144"/>
            <a:ext cx="3779912" cy="2126201"/>
          </a:xfrm>
          <a:prstGeom prst="rect">
            <a:avLst/>
          </a:prstGeom>
        </p:spPr>
      </p:pic>
    </p:spTree>
    <p:extLst>
      <p:ext uri="{BB962C8B-B14F-4D97-AF65-F5344CB8AC3E}">
        <p14:creationId xmlns:p14="http://schemas.microsoft.com/office/powerpoint/2010/main" val="1550291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496" y="-27384"/>
            <a:ext cx="2831584" cy="6858000"/>
          </a:xfrm>
          <a:prstGeom prst="rect">
            <a:avLst/>
          </a:prstGeom>
          <a:ln w="12700">
            <a:solidFill>
              <a:srgbClr val="92D050"/>
            </a:solidFill>
            <a:prstDash val="solid"/>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dirty="0"/>
          </a:p>
        </p:txBody>
      </p:sp>
      <p:pic>
        <p:nvPicPr>
          <p:cNvPr id="13" name="Imagen 12"/>
          <p:cNvPicPr>
            <a:picLocks noChangeAspect="1"/>
          </p:cNvPicPr>
          <p:nvPr/>
        </p:nvPicPr>
        <p:blipFill rotWithShape="1">
          <a:blip r:embed="rId2"/>
          <a:srcRect l="9627" t="21848" r="17472"/>
          <a:stretch/>
        </p:blipFill>
        <p:spPr>
          <a:xfrm>
            <a:off x="239884" y="260648"/>
            <a:ext cx="2376264" cy="2833425"/>
          </a:xfrm>
          <a:prstGeom prst="rect">
            <a:avLst/>
          </a:prstGeom>
          <a:ln w="12700">
            <a:solidFill>
              <a:srgbClr val="92D050"/>
            </a:solidFill>
            <a:prstDash val="solid"/>
          </a:ln>
        </p:spPr>
      </p:pic>
      <p:sp>
        <p:nvSpPr>
          <p:cNvPr id="3" name="Rectángulo 2"/>
          <p:cNvSpPr/>
          <p:nvPr/>
        </p:nvSpPr>
        <p:spPr>
          <a:xfrm>
            <a:off x="4139952" y="3094073"/>
            <a:ext cx="4572000" cy="830997"/>
          </a:xfrm>
          <a:prstGeom prst="rect">
            <a:avLst/>
          </a:prstGeom>
        </p:spPr>
        <p:txBody>
          <a:bodyPr>
            <a:spAutoFit/>
          </a:bodyPr>
          <a:lstStyle/>
          <a:p>
            <a:pPr algn="r"/>
            <a: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Compartiendo experiencias </a:t>
            </a:r>
            <a:r>
              <a:rPr lang="es-ES" b="1" dirty="0">
                <a:solidFill>
                  <a:srgbClr val="92D050"/>
                </a:solidFill>
              </a:rPr>
              <a:t/>
            </a:r>
            <a:br>
              <a:rPr lang="es-ES" b="1" dirty="0">
                <a:solidFill>
                  <a:srgbClr val="92D050"/>
                </a:solidFill>
              </a:rPr>
            </a:br>
            <a:r>
              <a:rPr lang="es-ES" sz="2400" b="1" dirty="0" err="1">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Esperientziak</a:t>
            </a: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 </a:t>
            </a:r>
          </a:p>
        </p:txBody>
      </p:sp>
    </p:spTree>
    <p:extLst>
      <p:ext uri="{BB962C8B-B14F-4D97-AF65-F5344CB8AC3E}">
        <p14:creationId xmlns:p14="http://schemas.microsoft.com/office/powerpoint/2010/main" val="3553539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CuadroTexto"/>
          <p:cNvSpPr txBox="1"/>
          <p:nvPr/>
        </p:nvSpPr>
        <p:spPr>
          <a:xfrm>
            <a:off x="220082" y="83612"/>
            <a:ext cx="8371157" cy="3166824"/>
          </a:xfrm>
          <a:prstGeom prst="round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lvl="0"/>
            <a:r>
              <a:rPr lang="es-ES" b="1" dirty="0"/>
              <a:t>Producción</a:t>
            </a:r>
          </a:p>
          <a:p>
            <a:pPr marL="285750" indent="-285750">
              <a:buFont typeface="Arial" panose="020B0604020202020204" pitchFamily="34" charset="0"/>
              <a:buChar char="•"/>
            </a:pPr>
            <a:r>
              <a:rPr lang="es-ES" dirty="0"/>
              <a:t>Experiencia de refuerzo en cadenas de valor con vacas lecheras en el distrito </a:t>
            </a:r>
            <a:r>
              <a:rPr lang="es-ES" dirty="0" err="1"/>
              <a:t>altoandino</a:t>
            </a:r>
            <a:r>
              <a:rPr lang="es-ES" dirty="0"/>
              <a:t> de </a:t>
            </a:r>
            <a:r>
              <a:rPr lang="es-ES" dirty="0" err="1"/>
              <a:t>Ccatcca</a:t>
            </a:r>
            <a:r>
              <a:rPr lang="es-ES" dirty="0"/>
              <a:t> .Perú [Jesús Pizarro, FISC cooperación y desarrollo]</a:t>
            </a:r>
          </a:p>
          <a:p>
            <a:pPr marL="285750" indent="-285750">
              <a:buFont typeface="Arial" panose="020B0604020202020204" pitchFamily="34" charset="0"/>
              <a:buChar char="•"/>
            </a:pPr>
            <a:r>
              <a:rPr lang="es-ES" dirty="0" err="1"/>
              <a:t>Ahuntz</a:t>
            </a:r>
            <a:r>
              <a:rPr lang="es-ES" dirty="0"/>
              <a:t> eta </a:t>
            </a:r>
            <a:r>
              <a:rPr lang="es-ES" dirty="0" err="1"/>
              <a:t>behi</a:t>
            </a:r>
            <a:r>
              <a:rPr lang="es-ES" dirty="0"/>
              <a:t> </a:t>
            </a:r>
            <a:r>
              <a:rPr lang="es-ES" dirty="0" err="1"/>
              <a:t>esnearekin</a:t>
            </a:r>
            <a:r>
              <a:rPr lang="es-ES" dirty="0"/>
              <a:t>, </a:t>
            </a:r>
            <a:r>
              <a:rPr lang="es-ES" dirty="0" err="1"/>
              <a:t>gazta</a:t>
            </a:r>
            <a:r>
              <a:rPr lang="es-ES" dirty="0"/>
              <a:t> eta </a:t>
            </a:r>
            <a:r>
              <a:rPr lang="es-ES" dirty="0" err="1"/>
              <a:t>esnekitan</a:t>
            </a:r>
            <a:r>
              <a:rPr lang="es-ES" dirty="0"/>
              <a:t> </a:t>
            </a:r>
            <a:r>
              <a:rPr lang="es-ES" dirty="0" err="1"/>
              <a:t>dibertsifikatzen</a:t>
            </a:r>
            <a:r>
              <a:rPr lang="es-ES" dirty="0"/>
              <a:t>.[Malen Sarasua, LEARTIKER]</a:t>
            </a:r>
          </a:p>
          <a:p>
            <a:pPr marL="285750" indent="-285750">
              <a:buFont typeface="Arial" panose="020B0604020202020204" pitchFamily="34" charset="0"/>
              <a:buChar char="•"/>
            </a:pPr>
            <a:r>
              <a:rPr lang="es-ES" dirty="0"/>
              <a:t>Cooperar para optimizar la producción cárnica [UAGA]</a:t>
            </a:r>
          </a:p>
          <a:p>
            <a:pPr lvl="0"/>
            <a:r>
              <a:rPr lang="es-ES" b="1" dirty="0"/>
              <a:t>Pasto</a:t>
            </a:r>
          </a:p>
          <a:p>
            <a:pPr marL="285750" lvl="0" indent="-285750">
              <a:buFont typeface="Arial" panose="020B0604020202020204" pitchFamily="34" charset="0"/>
              <a:buChar char="•"/>
            </a:pPr>
            <a:r>
              <a:rPr lang="es-ES" dirty="0"/>
              <a:t>Campos de Pastoreo. Impulso y la mejora de la ganadería en ecosistemas frágiles.[Jaime Bernal, </a:t>
            </a:r>
            <a:r>
              <a:rPr lang="es-ES" dirty="0" err="1"/>
              <a:t>Zabalketa</a:t>
            </a:r>
            <a:r>
              <a:rPr lang="es-ES" dirty="0"/>
              <a:t>]</a:t>
            </a:r>
          </a:p>
          <a:p>
            <a:pPr marL="285750" lvl="0" indent="-285750">
              <a:buFont typeface="Arial" panose="020B0604020202020204" pitchFamily="34" charset="0"/>
              <a:buChar char="•"/>
            </a:pPr>
            <a:r>
              <a:rPr lang="es-ES" dirty="0"/>
              <a:t>Del pasto al plato [</a:t>
            </a:r>
            <a:r>
              <a:rPr lang="es-ES" dirty="0" err="1"/>
              <a:t>Juanmari</a:t>
            </a:r>
            <a:r>
              <a:rPr lang="es-ES" dirty="0"/>
              <a:t> </a:t>
            </a:r>
            <a:r>
              <a:rPr lang="es-ES" dirty="0" err="1"/>
              <a:t>Totorika,ADR</a:t>
            </a:r>
            <a:r>
              <a:rPr lang="es-ES" dirty="0"/>
              <a:t> Lea Artibai]</a:t>
            </a:r>
          </a:p>
        </p:txBody>
      </p:sp>
      <p:sp>
        <p:nvSpPr>
          <p:cNvPr id="8" name="Rectángulo 7"/>
          <p:cNvSpPr/>
          <p:nvPr/>
        </p:nvSpPr>
        <p:spPr>
          <a:xfrm>
            <a:off x="220831" y="6425463"/>
            <a:ext cx="2201308" cy="369332"/>
          </a:xfrm>
          <a:prstGeom prst="rect">
            <a:avLst/>
          </a:prstGeom>
        </p:spPr>
        <p:txBody>
          <a:bodyPr wrap="none">
            <a:spAutoFit/>
          </a:bodyPr>
          <a:lstStyle/>
          <a:p>
            <a:r>
              <a:rPr lang="es-ES" dirty="0">
                <a:hlinkClick r:id="rId3"/>
              </a:rPr>
              <a:t>Link a presentaciones</a:t>
            </a:r>
            <a:endParaRPr lang="es-ES" dirty="0"/>
          </a:p>
        </p:txBody>
      </p:sp>
      <p:pic>
        <p:nvPicPr>
          <p:cNvPr id="4" name="Imagen 3"/>
          <p:cNvPicPr>
            <a:picLocks noChangeAspect="1"/>
          </p:cNvPicPr>
          <p:nvPr/>
        </p:nvPicPr>
        <p:blipFill rotWithShape="1">
          <a:blip r:embed="rId4" cstate="print">
            <a:extLst>
              <a:ext uri="{28A0092B-C50C-407E-A947-70E740481C1C}">
                <a14:useLocalDpi xmlns:a14="http://schemas.microsoft.com/office/drawing/2010/main" val="0"/>
              </a:ext>
            </a:extLst>
          </a:blip>
          <a:srcRect l="9450" t="5600" r="3927" b="13202"/>
          <a:stretch/>
        </p:blipFill>
        <p:spPr>
          <a:xfrm>
            <a:off x="5670752" y="5037909"/>
            <a:ext cx="3451896" cy="1820091"/>
          </a:xfrm>
          <a:prstGeom prst="rect">
            <a:avLst/>
          </a:prstGeom>
        </p:spPr>
      </p:pic>
      <p:pic>
        <p:nvPicPr>
          <p:cNvPr id="9" name="Imagen 8"/>
          <p:cNvPicPr>
            <a:picLocks noChangeAspect="1"/>
          </p:cNvPicPr>
          <p:nvPr/>
        </p:nvPicPr>
        <p:blipFill rotWithShape="1">
          <a:blip r:embed="rId5" cstate="print">
            <a:extLst>
              <a:ext uri="{28A0092B-C50C-407E-A947-70E740481C1C}">
                <a14:useLocalDpi xmlns:a14="http://schemas.microsoft.com/office/drawing/2010/main" val="0"/>
              </a:ext>
            </a:extLst>
          </a:blip>
          <a:srcRect t="29000"/>
          <a:stretch/>
        </p:blipFill>
        <p:spPr>
          <a:xfrm>
            <a:off x="315260" y="3573016"/>
            <a:ext cx="4275834" cy="1707654"/>
          </a:xfrm>
          <a:prstGeom prst="rect">
            <a:avLst/>
          </a:prstGeom>
        </p:spPr>
      </p:pic>
      <p:pic>
        <p:nvPicPr>
          <p:cNvPr id="12" name="Imagen 11"/>
          <p:cNvPicPr>
            <a:picLocks noChangeAspect="1"/>
          </p:cNvPicPr>
          <p:nvPr/>
        </p:nvPicPr>
        <p:blipFill rotWithShape="1">
          <a:blip r:embed="rId6" cstate="print">
            <a:extLst>
              <a:ext uri="{28A0092B-C50C-407E-A947-70E740481C1C}">
                <a14:useLocalDpi xmlns:a14="http://schemas.microsoft.com/office/drawing/2010/main" val="0"/>
              </a:ext>
            </a:extLst>
          </a:blip>
          <a:srcRect t="30400"/>
          <a:stretch/>
        </p:blipFill>
        <p:spPr>
          <a:xfrm>
            <a:off x="4952287" y="3422861"/>
            <a:ext cx="3614544" cy="141508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496" y="-27384"/>
            <a:ext cx="2831584" cy="6858000"/>
          </a:xfrm>
          <a:prstGeom prst="rect">
            <a:avLst/>
          </a:prstGeom>
          <a:ln w="12700">
            <a:solidFill>
              <a:srgbClr val="92D050"/>
            </a:solidFill>
            <a:prstDash val="solid"/>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dirty="0"/>
          </a:p>
        </p:txBody>
      </p:sp>
      <p:pic>
        <p:nvPicPr>
          <p:cNvPr id="13" name="Imagen 12"/>
          <p:cNvPicPr>
            <a:picLocks noChangeAspect="1"/>
          </p:cNvPicPr>
          <p:nvPr/>
        </p:nvPicPr>
        <p:blipFill rotWithShape="1">
          <a:blip r:embed="rId2"/>
          <a:srcRect l="9627" t="21848" r="17472"/>
          <a:stretch/>
        </p:blipFill>
        <p:spPr>
          <a:xfrm>
            <a:off x="239884" y="260648"/>
            <a:ext cx="2376264" cy="2833425"/>
          </a:xfrm>
          <a:prstGeom prst="rect">
            <a:avLst/>
          </a:prstGeom>
          <a:ln w="12700">
            <a:solidFill>
              <a:srgbClr val="92D050"/>
            </a:solidFill>
            <a:prstDash val="solid"/>
          </a:ln>
        </p:spPr>
      </p:pic>
      <p:sp>
        <p:nvSpPr>
          <p:cNvPr id="4" name="Rectángulo 3"/>
          <p:cNvSpPr/>
          <p:nvPr/>
        </p:nvSpPr>
        <p:spPr>
          <a:xfrm>
            <a:off x="3923928" y="3094073"/>
            <a:ext cx="4572000" cy="1107996"/>
          </a:xfrm>
          <a:prstGeom prst="rect">
            <a:avLst/>
          </a:prstGeom>
        </p:spPr>
        <p:txBody>
          <a:bodyPr>
            <a:spAutoFit/>
          </a:bodyPr>
          <a:lstStyle/>
          <a:p>
            <a:pPr algn="r"/>
            <a: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Construimos Juntos </a:t>
            </a:r>
          </a:p>
          <a:p>
            <a:pPr algn="r"/>
            <a:r>
              <a:rPr lang="es-ES" b="1" dirty="0"/>
              <a:t> </a:t>
            </a:r>
            <a:r>
              <a:rPr lang="es-ES" sz="2400" b="1" dirty="0" err="1">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Elkarlanean</a:t>
            </a:r>
            <a:r>
              <a:rPr lang="es-ES" b="1" dirty="0"/>
              <a:t/>
            </a:r>
            <a:br>
              <a:rPr lang="es-ES" b="1" dirty="0"/>
            </a:br>
            <a:endParaRPr lang="es-ES" dirty="0"/>
          </a:p>
        </p:txBody>
      </p:sp>
    </p:spTree>
    <p:extLst>
      <p:ext uri="{BB962C8B-B14F-4D97-AF65-F5344CB8AC3E}">
        <p14:creationId xmlns:p14="http://schemas.microsoft.com/office/powerpoint/2010/main" val="4051681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pPr>
              <a:defRPr/>
            </a:pPr>
            <a:fld id="{EE9121E7-7368-479E-81F7-AD8F9A518320}" type="slidenum">
              <a:rPr lang="es-ES" smtClean="0"/>
              <a:pPr>
                <a:defRPr/>
              </a:pPr>
              <a:t>13</a:t>
            </a:fld>
            <a:endParaRPr lang="es-ES"/>
          </a:p>
        </p:txBody>
      </p:sp>
      <p:sp>
        <p:nvSpPr>
          <p:cNvPr id="4102" name="5 Rectángulo"/>
          <p:cNvSpPr>
            <a:spLocks noChangeArrowheads="1"/>
          </p:cNvSpPr>
          <p:nvPr/>
        </p:nvSpPr>
        <p:spPr bwMode="auto">
          <a:xfrm>
            <a:off x="107504" y="47288"/>
            <a:ext cx="8892480" cy="1738938"/>
          </a:xfrm>
          <a:prstGeom prst="rect">
            <a:avLst/>
          </a:prstGeom>
          <a:solidFill>
            <a:schemeClr val="accent3">
              <a:lumMod val="20000"/>
              <a:lumOff val="80000"/>
            </a:schemeClr>
          </a:solidFill>
          <a:ln>
            <a:headEnd/>
            <a:tailEnd/>
          </a:ln>
        </p:spPr>
        <p:style>
          <a:lnRef idx="2">
            <a:schemeClr val="accent3"/>
          </a:lnRef>
          <a:fillRef idx="1">
            <a:schemeClr val="lt1"/>
          </a:fillRef>
          <a:effectRef idx="0">
            <a:schemeClr val="accent3"/>
          </a:effectRef>
          <a:fontRef idx="minor">
            <a:schemeClr val="dk1"/>
          </a:fontRef>
        </p:style>
        <p:txBody>
          <a:bodyPr wrap="square">
            <a:spAutoFit/>
          </a:bodyPr>
          <a:lstStyle/>
          <a:p>
            <a:r>
              <a:rPr lang="es-ES" sz="2000" b="1" dirty="0">
                <a:solidFill>
                  <a:schemeClr val="tx1">
                    <a:lumMod val="95000"/>
                    <a:lumOff val="5000"/>
                  </a:schemeClr>
                </a:solidFill>
              </a:rPr>
              <a:t>1 </a:t>
            </a:r>
            <a:r>
              <a:rPr lang="es-ES" sz="2400" b="1" dirty="0">
                <a:solidFill>
                  <a:schemeClr val="tx1">
                    <a:lumMod val="95000"/>
                    <a:lumOff val="5000"/>
                  </a:schemeClr>
                </a:solidFill>
              </a:rPr>
              <a:t>PROYECTO – 1 RETO</a:t>
            </a:r>
            <a:endParaRPr lang="es-ES" sz="2400" dirty="0">
              <a:solidFill>
                <a:srgbClr val="92D050"/>
              </a:solidFill>
            </a:endParaRPr>
          </a:p>
          <a:p>
            <a:endParaRPr lang="es-ES" sz="1100" dirty="0">
              <a:solidFill>
                <a:srgbClr val="92D050"/>
              </a:solidFill>
            </a:endParaRPr>
          </a:p>
          <a:p>
            <a:r>
              <a:rPr lang="es-ES" b="1" dirty="0"/>
              <a:t>Proyecto</a:t>
            </a:r>
            <a:r>
              <a:rPr lang="es-ES" dirty="0"/>
              <a:t>:  </a:t>
            </a:r>
            <a:r>
              <a:rPr lang="en-US" dirty="0"/>
              <a:t>LIFE </a:t>
            </a:r>
            <a:r>
              <a:rPr lang="en-US" dirty="0" err="1"/>
              <a:t>Oreka</a:t>
            </a:r>
            <a:r>
              <a:rPr lang="en-US" dirty="0"/>
              <a:t> </a:t>
            </a:r>
            <a:r>
              <a:rPr lang="en-US" dirty="0" err="1"/>
              <a:t>Mendian</a:t>
            </a:r>
            <a:endParaRPr lang="en-US" dirty="0"/>
          </a:p>
          <a:p>
            <a:r>
              <a:rPr lang="es-ES" b="1" dirty="0"/>
              <a:t>Reto: </a:t>
            </a:r>
            <a:r>
              <a:rPr lang="es-ES" dirty="0"/>
              <a:t>¿Cómo coordinar a todos los agentes que intervienen en la gestión del territorio</a:t>
            </a:r>
          </a:p>
          <a:p>
            <a:endParaRPr lang="es-ES" dirty="0"/>
          </a:p>
          <a:p>
            <a:r>
              <a:rPr lang="en-US" b="1" dirty="0" err="1"/>
              <a:t>Proponen</a:t>
            </a:r>
            <a:r>
              <a:rPr lang="en-US" b="1" dirty="0"/>
              <a:t> </a:t>
            </a:r>
            <a:r>
              <a:rPr lang="en-US" b="1" dirty="0" err="1"/>
              <a:t>reto</a:t>
            </a:r>
            <a:r>
              <a:rPr lang="en-US" b="1" dirty="0"/>
              <a:t>: </a:t>
            </a:r>
            <a:r>
              <a:rPr lang="en-US" dirty="0"/>
              <a:t>Amelia </a:t>
            </a:r>
            <a:r>
              <a:rPr lang="en-US" dirty="0" err="1"/>
              <a:t>Ortubay</a:t>
            </a:r>
            <a:r>
              <a:rPr lang="en-US" dirty="0"/>
              <a:t> y </a:t>
            </a:r>
            <a:r>
              <a:rPr lang="en-US" dirty="0" err="1"/>
              <a:t>Tersa</a:t>
            </a:r>
            <a:r>
              <a:rPr lang="en-US" dirty="0"/>
              <a:t> Andrés, HAZI FUNDAZIOA</a:t>
            </a:r>
            <a:endParaRPr lang="es-ES" sz="2000" b="1" dirty="0">
              <a:solidFill>
                <a:schemeClr val="tx1">
                  <a:lumMod val="95000"/>
                  <a:lumOff val="5000"/>
                </a:schemeClr>
              </a:solidFill>
            </a:endParaRPr>
          </a:p>
        </p:txBody>
      </p:sp>
      <p:sp>
        <p:nvSpPr>
          <p:cNvPr id="3" name="Rectángulo 2"/>
          <p:cNvSpPr/>
          <p:nvPr/>
        </p:nvSpPr>
        <p:spPr>
          <a:xfrm>
            <a:off x="129992" y="2009429"/>
            <a:ext cx="5892512" cy="458792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nSpc>
                <a:spcPct val="107000"/>
              </a:lnSpc>
              <a:spcAft>
                <a:spcPts val="800"/>
              </a:spcAft>
            </a:pPr>
            <a:r>
              <a:rPr lang="es-ES" sz="1200" b="1" u="sng" dirty="0">
                <a:latin typeface="Calibri" panose="020F0502020204030204" pitchFamily="34" charset="0"/>
                <a:ea typeface="Calibri" panose="020F0502020204030204" pitchFamily="34" charset="0"/>
                <a:cs typeface="Calibri" panose="020F0502020204030204" pitchFamily="34" charset="0"/>
              </a:rPr>
              <a:t>Dónde estamos hoy?</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1200" dirty="0">
                <a:latin typeface="Calibri" panose="020F0502020204030204" pitchFamily="34" charset="0"/>
                <a:ea typeface="Calibri" panose="020F0502020204030204" pitchFamily="34" charset="0"/>
                <a:cs typeface="Calibri" panose="020F0502020204030204" pitchFamily="34" charset="0"/>
              </a:rPr>
              <a:t>Modelos de gestión diferentes según TTHH</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tabLst>
                <a:tab pos="914400" algn="l"/>
              </a:tabLst>
            </a:pPr>
            <a:r>
              <a:rPr lang="es-ES" sz="1200" dirty="0">
                <a:latin typeface="Calibri" panose="020F0502020204030204" pitchFamily="34" charset="0"/>
                <a:ea typeface="Calibri" panose="020F0502020204030204" pitchFamily="34" charset="0"/>
                <a:cs typeface="Calibri" panose="020F0502020204030204" pitchFamily="34" charset="0"/>
              </a:rPr>
              <a:t>Normativa Foral, ENP</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tabLst>
                <a:tab pos="914400" algn="l"/>
              </a:tabLst>
            </a:pPr>
            <a:r>
              <a:rPr lang="es-ES" sz="1200" dirty="0">
                <a:latin typeface="Calibri" panose="020F0502020204030204" pitchFamily="34" charset="0"/>
                <a:ea typeface="Calibri" panose="020F0502020204030204" pitchFamily="34" charset="0"/>
                <a:cs typeface="Calibri" panose="020F0502020204030204" pitchFamily="34" charset="0"/>
              </a:rPr>
              <a:t>Organización interna de las administraciones (Conservación de ENP, técnicos de montes, gestión de ayudas…)</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tabLst>
                <a:tab pos="914400" algn="l"/>
              </a:tabLst>
            </a:pPr>
            <a:r>
              <a:rPr lang="es-ES" sz="1200" dirty="0">
                <a:latin typeface="Calibri" panose="020F0502020204030204" pitchFamily="34" charset="0"/>
                <a:ea typeface="Calibri" panose="020F0502020204030204" pitchFamily="34" charset="0"/>
                <a:cs typeface="Calibri" panose="020F0502020204030204" pitchFamily="34" charset="0"/>
              </a:rPr>
              <a:t>Papeles de propietarios, asociaciones de ganaderos, centros de gestión..</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685800">
              <a:lnSpc>
                <a:spcPct val="107000"/>
              </a:lnSpc>
              <a:spcAft>
                <a:spcPts val="800"/>
              </a:spcAft>
            </a:pPr>
            <a:r>
              <a:rPr lang="es-ES" sz="1200" dirty="0">
                <a:latin typeface="Calibri" panose="020F0502020204030204" pitchFamily="34" charset="0"/>
                <a:ea typeface="Calibri" panose="020F0502020204030204" pitchFamily="34" charset="0"/>
                <a:cs typeface="Calibri" panose="020F0502020204030204" pitchFamily="34" charset="0"/>
              </a:rPr>
              <a:t>---   Desconfianza de entidades locales ante planificación de conservación ---</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1200" dirty="0">
                <a:latin typeface="Calibri" panose="020F0502020204030204" pitchFamily="34" charset="0"/>
                <a:ea typeface="Calibri" panose="020F0502020204030204" pitchFamily="34" charset="0"/>
                <a:cs typeface="Calibri" panose="020F0502020204030204" pitchFamily="34" charset="0"/>
              </a:rPr>
              <a:t>Actuaciones a implementar para alcanzar los objetivos de conservación de los pastos</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tabLst>
                <a:tab pos="914400" algn="l"/>
              </a:tabLst>
            </a:pPr>
            <a:r>
              <a:rPr lang="es-ES" sz="1200" dirty="0">
                <a:latin typeface="Calibri" panose="020F0502020204030204" pitchFamily="34" charset="0"/>
                <a:ea typeface="Calibri" panose="020F0502020204030204" pitchFamily="34" charset="0"/>
                <a:cs typeface="Calibri" panose="020F0502020204030204" pitchFamily="34" charset="0"/>
              </a:rPr>
              <a:t>No hay directrices compartidas entre TTHH</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tabLst>
                <a:tab pos="914400" algn="l"/>
              </a:tabLst>
            </a:pPr>
            <a:r>
              <a:rPr lang="es-ES" sz="1200" dirty="0">
                <a:latin typeface="Calibri" panose="020F0502020204030204" pitchFamily="34" charset="0"/>
                <a:ea typeface="Calibri" panose="020F0502020204030204" pitchFamily="34" charset="0"/>
                <a:cs typeface="Calibri" panose="020F0502020204030204" pitchFamily="34" charset="0"/>
              </a:rPr>
              <a:t>No hay consenso sobre las limitaciones a prácticas tradicionales</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tabLst>
                <a:tab pos="914400" algn="l"/>
              </a:tabLst>
            </a:pPr>
            <a:r>
              <a:rPr lang="es-ES" sz="1200" dirty="0">
                <a:latin typeface="Calibri" panose="020F0502020204030204" pitchFamily="34" charset="0"/>
                <a:ea typeface="Calibri" panose="020F0502020204030204" pitchFamily="34" charset="0"/>
                <a:cs typeface="Calibri" panose="020F0502020204030204" pitchFamily="34" charset="0"/>
              </a:rPr>
              <a:t>El gestor no sabe qué autorizar y qué no</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1200" dirty="0">
                <a:latin typeface="Calibri" panose="020F0502020204030204" pitchFamily="34" charset="0"/>
                <a:ea typeface="Calibri" panose="020F0502020204030204" pitchFamily="34" charset="0"/>
                <a:cs typeface="Calibri" panose="020F0502020204030204" pitchFamily="34" charset="0"/>
              </a:rPr>
              <a:t>Datos disponible para la planificación del Uso de Pastos</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tabLst>
                <a:tab pos="914400" algn="l"/>
              </a:tabLst>
            </a:pPr>
            <a:r>
              <a:rPr lang="es-ES" sz="1200" dirty="0">
                <a:latin typeface="Calibri" panose="020F0502020204030204" pitchFamily="34" charset="0"/>
                <a:ea typeface="Calibri" panose="020F0502020204030204" pitchFamily="34" charset="0"/>
                <a:cs typeface="Calibri" panose="020F0502020204030204" pitchFamily="34" charset="0"/>
              </a:rPr>
              <a:t>Diferente punto de partida según ENP (algunos son Parque, otros sólo ZEC)</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tabLst>
                <a:tab pos="914400" algn="l"/>
              </a:tabLst>
            </a:pPr>
            <a:r>
              <a:rPr lang="es-ES" sz="1200" dirty="0">
                <a:latin typeface="Calibri" panose="020F0502020204030204" pitchFamily="34" charset="0"/>
                <a:ea typeface="Calibri" panose="020F0502020204030204" pitchFamily="34" charset="0"/>
                <a:cs typeface="Calibri" panose="020F0502020204030204" pitchFamily="34" charset="0"/>
              </a:rPr>
              <a:t>Dispersa entre departamentos: ocasiona vacíos, repeticiones ..</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tabLst>
                <a:tab pos="914400" algn="l"/>
              </a:tabLst>
            </a:pPr>
            <a:r>
              <a:rPr lang="es-ES" sz="1200" dirty="0">
                <a:latin typeface="Calibri" panose="020F0502020204030204" pitchFamily="34" charset="0"/>
                <a:ea typeface="Calibri" panose="020F0502020204030204" pitchFamily="34" charset="0"/>
                <a:cs typeface="Calibri" panose="020F0502020204030204" pitchFamily="34" charset="0"/>
              </a:rPr>
              <a:t>Inexistente en el objetivo de conocer el uso y manejo REAL del ganado en el monte</a:t>
            </a:r>
            <a:r>
              <a:rPr lang="es-ES" sz="1200" b="1" dirty="0">
                <a:latin typeface="Calibri" panose="020F0502020204030204" pitchFamily="34" charset="0"/>
                <a:ea typeface="Calibri" panose="020F0502020204030204" pitchFamily="34" charset="0"/>
                <a:cs typeface="Calibri" panose="020F0502020204030204" pitchFamily="34" charset="0"/>
              </a:rPr>
              <a:t> </a:t>
            </a:r>
          </a:p>
        </p:txBody>
      </p:sp>
      <p:sp>
        <p:nvSpPr>
          <p:cNvPr id="4" name="Rectángulo 3"/>
          <p:cNvSpPr/>
          <p:nvPr/>
        </p:nvSpPr>
        <p:spPr>
          <a:xfrm>
            <a:off x="6228224" y="1834510"/>
            <a:ext cx="2736304" cy="476284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nSpc>
                <a:spcPct val="107000"/>
              </a:lnSpc>
              <a:spcAft>
                <a:spcPts val="800"/>
              </a:spcAft>
            </a:pPr>
            <a:r>
              <a:rPr lang="es-ES" sz="1200" b="1" u="sng" dirty="0">
                <a:latin typeface="Calibri" panose="020F0502020204030204" pitchFamily="34" charset="0"/>
                <a:ea typeface="Calibri" panose="020F0502020204030204" pitchFamily="34" charset="0"/>
                <a:cs typeface="Calibri" panose="020F0502020204030204" pitchFamily="34" charset="0"/>
              </a:rPr>
              <a:t>¿Dónde queremos estar mañana?</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1200" dirty="0">
                <a:latin typeface="Calibri" panose="020F0502020204030204" pitchFamily="34" charset="0"/>
                <a:ea typeface="Calibri" panose="020F0502020204030204" pitchFamily="34" charset="0"/>
                <a:cs typeface="Calibri" panose="020F0502020204030204" pitchFamily="34" charset="0"/>
              </a:rPr>
              <a:t>Disponer de un sistema de recogida y estructuración de la información relacionada con la gestión de los pastos, que:</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r>
              <a:rPr lang="es-ES" sz="1200" dirty="0">
                <a:latin typeface="Calibri" panose="020F0502020204030204" pitchFamily="34" charset="0"/>
                <a:ea typeface="Calibri" panose="020F0502020204030204" pitchFamily="34" charset="0"/>
                <a:cs typeface="Calibri" panose="020F0502020204030204" pitchFamily="34" charset="0"/>
              </a:rPr>
              <a:t>- se mantenga en el tiempo (protocolos con las Fuentes)</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r>
              <a:rPr lang="es-ES" sz="1200" dirty="0">
                <a:latin typeface="Calibri" panose="020F0502020204030204" pitchFamily="34" charset="0"/>
                <a:ea typeface="Calibri" panose="020F0502020204030204" pitchFamily="34" charset="0"/>
                <a:cs typeface="Calibri" panose="020F0502020204030204" pitchFamily="34" charset="0"/>
              </a:rPr>
              <a:t>- permita automatizar los modelos (</a:t>
            </a:r>
            <a:r>
              <a:rPr lang="es-ES" sz="1200" dirty="0" err="1">
                <a:latin typeface="Calibri" panose="020F0502020204030204" pitchFamily="34" charset="0"/>
                <a:ea typeface="Calibri" panose="020F0502020204030204" pitchFamily="34" charset="0"/>
                <a:cs typeface="Calibri" panose="020F0502020204030204" pitchFamily="34" charset="0"/>
              </a:rPr>
              <a:t>Util</a:t>
            </a:r>
            <a:r>
              <a:rPr lang="es-ES" sz="1200" dirty="0">
                <a:latin typeface="Calibri" panose="020F0502020204030204" pitchFamily="34" charset="0"/>
                <a:ea typeface="Calibri" panose="020F0502020204030204" pitchFamily="34" charset="0"/>
                <a:cs typeface="Calibri" panose="020F0502020204030204" pitchFamily="34" charset="0"/>
              </a:rPr>
              <a:t>)</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r>
              <a:rPr lang="es-ES" sz="1200" dirty="0">
                <a:latin typeface="Calibri" panose="020F0502020204030204" pitchFamily="34" charset="0"/>
                <a:ea typeface="Calibri" panose="020F0502020204030204" pitchFamily="34" charset="0"/>
                <a:cs typeface="Calibri" panose="020F0502020204030204" pitchFamily="34" charset="0"/>
              </a:rPr>
              <a:t>- facilite el acceso a los datos a diversos interesados (Compartido)</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s-ES" sz="1200" dirty="0">
                <a:latin typeface="Calibri" panose="020F0502020204030204" pitchFamily="34" charset="0"/>
                <a:ea typeface="Calibri" panose="020F0502020204030204" pitchFamily="34" charset="0"/>
                <a:cs typeface="Calibri" panose="020F0502020204030204" pitchFamily="34" charset="0"/>
              </a:rPr>
              <a:t>APROBAR planes de conservación de hábitats </a:t>
            </a:r>
            <a:r>
              <a:rPr lang="es-ES" sz="1200" dirty="0" err="1">
                <a:latin typeface="Calibri" panose="020F0502020204030204" pitchFamily="34" charset="0"/>
                <a:ea typeface="Calibri" panose="020F0502020204030204" pitchFamily="34" charset="0"/>
                <a:cs typeface="Calibri" panose="020F0502020204030204" pitchFamily="34" charset="0"/>
              </a:rPr>
              <a:t>pascícolas</a:t>
            </a:r>
            <a:r>
              <a:rPr lang="es-ES" sz="1200" dirty="0">
                <a:latin typeface="Calibri" panose="020F0502020204030204" pitchFamily="34" charset="0"/>
                <a:ea typeface="Calibri" panose="020F0502020204030204" pitchFamily="34" charset="0"/>
                <a:cs typeface="Calibri" panose="020F0502020204030204" pitchFamily="34" charset="0"/>
              </a:rPr>
              <a:t> en las ZEC</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s-ES" sz="1200" dirty="0">
                <a:latin typeface="Calibri" panose="020F0502020204030204" pitchFamily="34" charset="0"/>
                <a:ea typeface="Calibri" panose="020F0502020204030204" pitchFamily="34" charset="0"/>
                <a:cs typeface="Calibri" panose="020F0502020204030204" pitchFamily="34" charset="0"/>
              </a:rPr>
              <a:t>Implementación de la Buenas Prácticas en el ámbito del LIFE y MAS ALLA</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s-ES" sz="1200" dirty="0">
                <a:latin typeface="Calibri" panose="020F0502020204030204" pitchFamily="34" charset="0"/>
                <a:ea typeface="Calibri" panose="020F0502020204030204" pitchFamily="34" charset="0"/>
                <a:cs typeface="Calibri" panose="020F0502020204030204" pitchFamily="34" charset="0"/>
              </a:rPr>
              <a:t>Escenario y dinámica de PARTICIPACION en esta temática, A MANTENER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Forma libre"/>
          <p:cNvSpPr/>
          <p:nvPr/>
        </p:nvSpPr>
        <p:spPr>
          <a:xfrm>
            <a:off x="2053883" y="1856935"/>
            <a:ext cx="4811151" cy="2855742"/>
          </a:xfrm>
          <a:custGeom>
            <a:avLst/>
            <a:gdLst>
              <a:gd name="connsiteX0" fmla="*/ 0 w 4811151"/>
              <a:gd name="connsiteY0" fmla="*/ 2855742 h 2855742"/>
              <a:gd name="connsiteX1" fmla="*/ 56271 w 4811151"/>
              <a:gd name="connsiteY1" fmla="*/ 2799471 h 2855742"/>
              <a:gd name="connsiteX2" fmla="*/ 393895 w 4811151"/>
              <a:gd name="connsiteY2" fmla="*/ 2743200 h 2855742"/>
              <a:gd name="connsiteX3" fmla="*/ 436099 w 4811151"/>
              <a:gd name="connsiteY3" fmla="*/ 2700997 h 2855742"/>
              <a:gd name="connsiteX4" fmla="*/ 492369 w 4811151"/>
              <a:gd name="connsiteY4" fmla="*/ 2602523 h 2855742"/>
              <a:gd name="connsiteX5" fmla="*/ 534572 w 4811151"/>
              <a:gd name="connsiteY5" fmla="*/ 2504050 h 2855742"/>
              <a:gd name="connsiteX6" fmla="*/ 618979 w 4811151"/>
              <a:gd name="connsiteY6" fmla="*/ 2433711 h 2855742"/>
              <a:gd name="connsiteX7" fmla="*/ 745588 w 4811151"/>
              <a:gd name="connsiteY7" fmla="*/ 2391508 h 2855742"/>
              <a:gd name="connsiteX8" fmla="*/ 815926 w 4811151"/>
              <a:gd name="connsiteY8" fmla="*/ 2363373 h 2855742"/>
              <a:gd name="connsiteX9" fmla="*/ 858129 w 4811151"/>
              <a:gd name="connsiteY9" fmla="*/ 2335237 h 2855742"/>
              <a:gd name="connsiteX10" fmla="*/ 914400 w 4811151"/>
              <a:gd name="connsiteY10" fmla="*/ 2321170 h 2855742"/>
              <a:gd name="connsiteX11" fmla="*/ 1223889 w 4811151"/>
              <a:gd name="connsiteY11" fmla="*/ 2335237 h 2855742"/>
              <a:gd name="connsiteX12" fmla="*/ 1294228 w 4811151"/>
              <a:gd name="connsiteY12" fmla="*/ 2349305 h 2855742"/>
              <a:gd name="connsiteX13" fmla="*/ 1420837 w 4811151"/>
              <a:gd name="connsiteY13" fmla="*/ 2335237 h 2855742"/>
              <a:gd name="connsiteX14" fmla="*/ 1519311 w 4811151"/>
              <a:gd name="connsiteY14" fmla="*/ 2264899 h 2855742"/>
              <a:gd name="connsiteX15" fmla="*/ 1561514 w 4811151"/>
              <a:gd name="connsiteY15" fmla="*/ 2222696 h 2855742"/>
              <a:gd name="connsiteX16" fmla="*/ 1617785 w 4811151"/>
              <a:gd name="connsiteY16" fmla="*/ 2138290 h 2855742"/>
              <a:gd name="connsiteX17" fmla="*/ 1645920 w 4811151"/>
              <a:gd name="connsiteY17" fmla="*/ 2082019 h 2855742"/>
              <a:gd name="connsiteX18" fmla="*/ 1758462 w 4811151"/>
              <a:gd name="connsiteY18" fmla="*/ 1983545 h 2855742"/>
              <a:gd name="connsiteX19" fmla="*/ 1800665 w 4811151"/>
              <a:gd name="connsiteY19" fmla="*/ 1969477 h 2855742"/>
              <a:gd name="connsiteX20" fmla="*/ 1842868 w 4811151"/>
              <a:gd name="connsiteY20" fmla="*/ 1941342 h 2855742"/>
              <a:gd name="connsiteX21" fmla="*/ 1885071 w 4811151"/>
              <a:gd name="connsiteY21" fmla="*/ 1927274 h 2855742"/>
              <a:gd name="connsiteX22" fmla="*/ 1997612 w 4811151"/>
              <a:gd name="connsiteY22" fmla="*/ 1842868 h 2855742"/>
              <a:gd name="connsiteX23" fmla="*/ 2053883 w 4811151"/>
              <a:gd name="connsiteY23" fmla="*/ 1800665 h 2855742"/>
              <a:gd name="connsiteX24" fmla="*/ 2067951 w 4811151"/>
              <a:gd name="connsiteY24" fmla="*/ 1758462 h 2855742"/>
              <a:gd name="connsiteX25" fmla="*/ 2110154 w 4811151"/>
              <a:gd name="connsiteY25" fmla="*/ 1730327 h 2855742"/>
              <a:gd name="connsiteX26" fmla="*/ 2124222 w 4811151"/>
              <a:gd name="connsiteY26" fmla="*/ 1617785 h 2855742"/>
              <a:gd name="connsiteX27" fmla="*/ 2180492 w 4811151"/>
              <a:gd name="connsiteY27" fmla="*/ 1505243 h 2855742"/>
              <a:gd name="connsiteX28" fmla="*/ 2222695 w 4811151"/>
              <a:gd name="connsiteY28" fmla="*/ 1477108 h 2855742"/>
              <a:gd name="connsiteX29" fmla="*/ 2363372 w 4811151"/>
              <a:gd name="connsiteY29" fmla="*/ 1505243 h 2855742"/>
              <a:gd name="connsiteX30" fmla="*/ 2504049 w 4811151"/>
              <a:gd name="connsiteY30" fmla="*/ 1561514 h 2855742"/>
              <a:gd name="connsiteX31" fmla="*/ 2686929 w 4811151"/>
              <a:gd name="connsiteY31" fmla="*/ 1519311 h 2855742"/>
              <a:gd name="connsiteX32" fmla="*/ 2700997 w 4811151"/>
              <a:gd name="connsiteY32" fmla="*/ 1477108 h 2855742"/>
              <a:gd name="connsiteX33" fmla="*/ 2729132 w 4811151"/>
              <a:gd name="connsiteY33" fmla="*/ 1434905 h 2855742"/>
              <a:gd name="connsiteX34" fmla="*/ 2743200 w 4811151"/>
              <a:gd name="connsiteY34" fmla="*/ 1392702 h 2855742"/>
              <a:gd name="connsiteX35" fmla="*/ 2771335 w 4811151"/>
              <a:gd name="connsiteY35" fmla="*/ 1336431 h 2855742"/>
              <a:gd name="connsiteX36" fmla="*/ 2813539 w 4811151"/>
              <a:gd name="connsiteY36" fmla="*/ 1266093 h 2855742"/>
              <a:gd name="connsiteX37" fmla="*/ 3066757 w 4811151"/>
              <a:gd name="connsiteY37" fmla="*/ 1252025 h 2855742"/>
              <a:gd name="connsiteX38" fmla="*/ 3263705 w 4811151"/>
              <a:gd name="connsiteY38" fmla="*/ 1195754 h 2855742"/>
              <a:gd name="connsiteX39" fmla="*/ 3305908 w 4811151"/>
              <a:gd name="connsiteY39" fmla="*/ 1153551 h 2855742"/>
              <a:gd name="connsiteX40" fmla="*/ 3334043 w 4811151"/>
              <a:gd name="connsiteY40" fmla="*/ 1111348 h 2855742"/>
              <a:gd name="connsiteX41" fmla="*/ 3348111 w 4811151"/>
              <a:gd name="connsiteY41" fmla="*/ 731520 h 2855742"/>
              <a:gd name="connsiteX42" fmla="*/ 3362179 w 4811151"/>
              <a:gd name="connsiteY42" fmla="*/ 675250 h 2855742"/>
              <a:gd name="connsiteX43" fmla="*/ 3432517 w 4811151"/>
              <a:gd name="connsiteY43" fmla="*/ 633047 h 2855742"/>
              <a:gd name="connsiteX44" fmla="*/ 3516923 w 4811151"/>
              <a:gd name="connsiteY44" fmla="*/ 689317 h 2855742"/>
              <a:gd name="connsiteX45" fmla="*/ 3573194 w 4811151"/>
              <a:gd name="connsiteY45" fmla="*/ 731520 h 2855742"/>
              <a:gd name="connsiteX46" fmla="*/ 3671668 w 4811151"/>
              <a:gd name="connsiteY46" fmla="*/ 829994 h 2855742"/>
              <a:gd name="connsiteX47" fmla="*/ 3699803 w 4811151"/>
              <a:gd name="connsiteY47" fmla="*/ 858130 h 2855742"/>
              <a:gd name="connsiteX48" fmla="*/ 3727939 w 4811151"/>
              <a:gd name="connsiteY48" fmla="*/ 900333 h 2855742"/>
              <a:gd name="connsiteX49" fmla="*/ 3854548 w 4811151"/>
              <a:gd name="connsiteY49" fmla="*/ 1012874 h 2855742"/>
              <a:gd name="connsiteX50" fmla="*/ 3896751 w 4811151"/>
              <a:gd name="connsiteY50" fmla="*/ 1041010 h 2855742"/>
              <a:gd name="connsiteX51" fmla="*/ 4149969 w 4811151"/>
              <a:gd name="connsiteY51" fmla="*/ 1012874 h 2855742"/>
              <a:gd name="connsiteX52" fmla="*/ 4220308 w 4811151"/>
              <a:gd name="connsiteY52" fmla="*/ 970671 h 2855742"/>
              <a:gd name="connsiteX53" fmla="*/ 4290646 w 4811151"/>
              <a:gd name="connsiteY53" fmla="*/ 928468 h 2855742"/>
              <a:gd name="connsiteX54" fmla="*/ 4346917 w 4811151"/>
              <a:gd name="connsiteY54" fmla="*/ 815927 h 2855742"/>
              <a:gd name="connsiteX55" fmla="*/ 4304714 w 4811151"/>
              <a:gd name="connsiteY55" fmla="*/ 661182 h 2855742"/>
              <a:gd name="connsiteX56" fmla="*/ 4206240 w 4811151"/>
              <a:gd name="connsiteY56" fmla="*/ 562708 h 2855742"/>
              <a:gd name="connsiteX57" fmla="*/ 4164037 w 4811151"/>
              <a:gd name="connsiteY57" fmla="*/ 520505 h 2855742"/>
              <a:gd name="connsiteX58" fmla="*/ 4121834 w 4811151"/>
              <a:gd name="connsiteY58" fmla="*/ 478302 h 2855742"/>
              <a:gd name="connsiteX59" fmla="*/ 4093699 w 4811151"/>
              <a:gd name="connsiteY59" fmla="*/ 436099 h 2855742"/>
              <a:gd name="connsiteX60" fmla="*/ 4107766 w 4811151"/>
              <a:gd name="connsiteY60" fmla="*/ 281354 h 2855742"/>
              <a:gd name="connsiteX61" fmla="*/ 4135902 w 4811151"/>
              <a:gd name="connsiteY61" fmla="*/ 253219 h 2855742"/>
              <a:gd name="connsiteX62" fmla="*/ 4206240 w 4811151"/>
              <a:gd name="connsiteY62" fmla="*/ 267287 h 2855742"/>
              <a:gd name="connsiteX63" fmla="*/ 4248443 w 4811151"/>
              <a:gd name="connsiteY63" fmla="*/ 309490 h 2855742"/>
              <a:gd name="connsiteX64" fmla="*/ 4318782 w 4811151"/>
              <a:gd name="connsiteY64" fmla="*/ 393896 h 2855742"/>
              <a:gd name="connsiteX65" fmla="*/ 4360985 w 4811151"/>
              <a:gd name="connsiteY65" fmla="*/ 351693 h 2855742"/>
              <a:gd name="connsiteX66" fmla="*/ 4389120 w 4811151"/>
              <a:gd name="connsiteY66" fmla="*/ 267287 h 2855742"/>
              <a:gd name="connsiteX67" fmla="*/ 4403188 w 4811151"/>
              <a:gd name="connsiteY67" fmla="*/ 196948 h 2855742"/>
              <a:gd name="connsiteX68" fmla="*/ 4529797 w 4811151"/>
              <a:gd name="connsiteY68" fmla="*/ 154745 h 2855742"/>
              <a:gd name="connsiteX69" fmla="*/ 4642339 w 4811151"/>
              <a:gd name="connsiteY69" fmla="*/ 126610 h 2855742"/>
              <a:gd name="connsiteX70" fmla="*/ 4740812 w 4811151"/>
              <a:gd name="connsiteY70" fmla="*/ 98474 h 2855742"/>
              <a:gd name="connsiteX71" fmla="*/ 4768948 w 4811151"/>
              <a:gd name="connsiteY71" fmla="*/ 70339 h 2855742"/>
              <a:gd name="connsiteX72" fmla="*/ 4811151 w 4811151"/>
              <a:gd name="connsiteY72" fmla="*/ 0 h 285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811151" h="2855742">
                <a:moveTo>
                  <a:pt x="0" y="2855742"/>
                </a:moveTo>
                <a:cubicBezTo>
                  <a:pt x="18757" y="2836985"/>
                  <a:pt x="36308" y="2816939"/>
                  <a:pt x="56271" y="2799471"/>
                </a:cubicBezTo>
                <a:cubicBezTo>
                  <a:pt x="167755" y="2701923"/>
                  <a:pt x="168858" y="2754452"/>
                  <a:pt x="393895" y="2743200"/>
                </a:cubicBezTo>
                <a:cubicBezTo>
                  <a:pt x="407963" y="2729132"/>
                  <a:pt x="423363" y="2716281"/>
                  <a:pt x="436099" y="2700997"/>
                </a:cubicBezTo>
                <a:cubicBezTo>
                  <a:pt x="456875" y="2676066"/>
                  <a:pt x="480229" y="2630851"/>
                  <a:pt x="492369" y="2602523"/>
                </a:cubicBezTo>
                <a:cubicBezTo>
                  <a:pt x="512048" y="2556605"/>
                  <a:pt x="501248" y="2550703"/>
                  <a:pt x="534572" y="2504050"/>
                </a:cubicBezTo>
                <a:cubicBezTo>
                  <a:pt x="549123" y="2483679"/>
                  <a:pt x="593883" y="2444168"/>
                  <a:pt x="618979" y="2433711"/>
                </a:cubicBezTo>
                <a:cubicBezTo>
                  <a:pt x="660043" y="2416601"/>
                  <a:pt x="704284" y="2408030"/>
                  <a:pt x="745588" y="2391508"/>
                </a:cubicBezTo>
                <a:cubicBezTo>
                  <a:pt x="769034" y="2382130"/>
                  <a:pt x="793340" y="2374666"/>
                  <a:pt x="815926" y="2363373"/>
                </a:cubicBezTo>
                <a:cubicBezTo>
                  <a:pt x="831048" y="2355812"/>
                  <a:pt x="842589" y="2341897"/>
                  <a:pt x="858129" y="2335237"/>
                </a:cubicBezTo>
                <a:cubicBezTo>
                  <a:pt x="875900" y="2327621"/>
                  <a:pt x="895643" y="2325859"/>
                  <a:pt x="914400" y="2321170"/>
                </a:cubicBezTo>
                <a:cubicBezTo>
                  <a:pt x="1017563" y="2325859"/>
                  <a:pt x="1120902" y="2327608"/>
                  <a:pt x="1223889" y="2335237"/>
                </a:cubicBezTo>
                <a:cubicBezTo>
                  <a:pt x="1247734" y="2337003"/>
                  <a:pt x="1270317" y="2349305"/>
                  <a:pt x="1294228" y="2349305"/>
                </a:cubicBezTo>
                <a:cubicBezTo>
                  <a:pt x="1336691" y="2349305"/>
                  <a:pt x="1378634" y="2339926"/>
                  <a:pt x="1420837" y="2335237"/>
                </a:cubicBezTo>
                <a:cubicBezTo>
                  <a:pt x="1454238" y="2312970"/>
                  <a:pt x="1488774" y="2291073"/>
                  <a:pt x="1519311" y="2264899"/>
                </a:cubicBezTo>
                <a:cubicBezTo>
                  <a:pt x="1534416" y="2251952"/>
                  <a:pt x="1547446" y="2236764"/>
                  <a:pt x="1561514" y="2222696"/>
                </a:cubicBezTo>
                <a:cubicBezTo>
                  <a:pt x="1592380" y="2099234"/>
                  <a:pt x="1548391" y="2221563"/>
                  <a:pt x="1617785" y="2138290"/>
                </a:cubicBezTo>
                <a:cubicBezTo>
                  <a:pt x="1631210" y="2122180"/>
                  <a:pt x="1633338" y="2098796"/>
                  <a:pt x="1645920" y="2082019"/>
                </a:cubicBezTo>
                <a:cubicBezTo>
                  <a:pt x="1666350" y="2054779"/>
                  <a:pt x="1727303" y="2001350"/>
                  <a:pt x="1758462" y="1983545"/>
                </a:cubicBezTo>
                <a:cubicBezTo>
                  <a:pt x="1771337" y="1976188"/>
                  <a:pt x="1787402" y="1976109"/>
                  <a:pt x="1800665" y="1969477"/>
                </a:cubicBezTo>
                <a:cubicBezTo>
                  <a:pt x="1815787" y="1961916"/>
                  <a:pt x="1827746" y="1948903"/>
                  <a:pt x="1842868" y="1941342"/>
                </a:cubicBezTo>
                <a:cubicBezTo>
                  <a:pt x="1856131" y="1934710"/>
                  <a:pt x="1871808" y="1933906"/>
                  <a:pt x="1885071" y="1927274"/>
                </a:cubicBezTo>
                <a:cubicBezTo>
                  <a:pt x="1981828" y="1878895"/>
                  <a:pt x="1929265" y="1901451"/>
                  <a:pt x="1997612" y="1842868"/>
                </a:cubicBezTo>
                <a:cubicBezTo>
                  <a:pt x="2015414" y="1827609"/>
                  <a:pt x="2035126" y="1814733"/>
                  <a:pt x="2053883" y="1800665"/>
                </a:cubicBezTo>
                <a:cubicBezTo>
                  <a:pt x="2058572" y="1786597"/>
                  <a:pt x="2058688" y="1770041"/>
                  <a:pt x="2067951" y="1758462"/>
                </a:cubicBezTo>
                <a:cubicBezTo>
                  <a:pt x="2078513" y="1745260"/>
                  <a:pt x="2103875" y="1746025"/>
                  <a:pt x="2110154" y="1730327"/>
                </a:cubicBezTo>
                <a:cubicBezTo>
                  <a:pt x="2124195" y="1695225"/>
                  <a:pt x="2116301" y="1654752"/>
                  <a:pt x="2124222" y="1617785"/>
                </a:cubicBezTo>
                <a:cubicBezTo>
                  <a:pt x="2136936" y="1558452"/>
                  <a:pt x="2140159" y="1537510"/>
                  <a:pt x="2180492" y="1505243"/>
                </a:cubicBezTo>
                <a:cubicBezTo>
                  <a:pt x="2193694" y="1494681"/>
                  <a:pt x="2208627" y="1486486"/>
                  <a:pt x="2222695" y="1477108"/>
                </a:cubicBezTo>
                <a:cubicBezTo>
                  <a:pt x="2233287" y="1478873"/>
                  <a:pt x="2342389" y="1494752"/>
                  <a:pt x="2363372" y="1505243"/>
                </a:cubicBezTo>
                <a:cubicBezTo>
                  <a:pt x="2501779" y="1574447"/>
                  <a:pt x="2324354" y="1531566"/>
                  <a:pt x="2504049" y="1561514"/>
                </a:cubicBezTo>
                <a:cubicBezTo>
                  <a:pt x="2565016" y="1555972"/>
                  <a:pt x="2649567" y="1581581"/>
                  <a:pt x="2686929" y="1519311"/>
                </a:cubicBezTo>
                <a:cubicBezTo>
                  <a:pt x="2694558" y="1506595"/>
                  <a:pt x="2694365" y="1490371"/>
                  <a:pt x="2700997" y="1477108"/>
                </a:cubicBezTo>
                <a:cubicBezTo>
                  <a:pt x="2708558" y="1461986"/>
                  <a:pt x="2721571" y="1450027"/>
                  <a:pt x="2729132" y="1434905"/>
                </a:cubicBezTo>
                <a:cubicBezTo>
                  <a:pt x="2735764" y="1421642"/>
                  <a:pt x="2737359" y="1406332"/>
                  <a:pt x="2743200" y="1392702"/>
                </a:cubicBezTo>
                <a:cubicBezTo>
                  <a:pt x="2751461" y="1373427"/>
                  <a:pt x="2763074" y="1355706"/>
                  <a:pt x="2771335" y="1336431"/>
                </a:cubicBezTo>
                <a:cubicBezTo>
                  <a:pt x="2778363" y="1320032"/>
                  <a:pt x="2784966" y="1270379"/>
                  <a:pt x="2813539" y="1266093"/>
                </a:cubicBezTo>
                <a:cubicBezTo>
                  <a:pt x="2897140" y="1253553"/>
                  <a:pt x="2982351" y="1256714"/>
                  <a:pt x="3066757" y="1252025"/>
                </a:cubicBezTo>
                <a:cubicBezTo>
                  <a:pt x="3133896" y="1238597"/>
                  <a:pt x="3205928" y="1237023"/>
                  <a:pt x="3263705" y="1195754"/>
                </a:cubicBezTo>
                <a:cubicBezTo>
                  <a:pt x="3279894" y="1184190"/>
                  <a:pt x="3293172" y="1168835"/>
                  <a:pt x="3305908" y="1153551"/>
                </a:cubicBezTo>
                <a:cubicBezTo>
                  <a:pt x="3316732" y="1140563"/>
                  <a:pt x="3324665" y="1125416"/>
                  <a:pt x="3334043" y="1111348"/>
                </a:cubicBezTo>
                <a:cubicBezTo>
                  <a:pt x="3338732" y="984739"/>
                  <a:pt x="3339954" y="857953"/>
                  <a:pt x="3348111" y="731520"/>
                </a:cubicBezTo>
                <a:cubicBezTo>
                  <a:pt x="3349356" y="712226"/>
                  <a:pt x="3353533" y="692543"/>
                  <a:pt x="3362179" y="675250"/>
                </a:cubicBezTo>
                <a:cubicBezTo>
                  <a:pt x="3377628" y="644352"/>
                  <a:pt x="3403637" y="642673"/>
                  <a:pt x="3432517" y="633047"/>
                </a:cubicBezTo>
                <a:cubicBezTo>
                  <a:pt x="3504304" y="656975"/>
                  <a:pt x="3449865" y="631839"/>
                  <a:pt x="3516923" y="689317"/>
                </a:cubicBezTo>
                <a:cubicBezTo>
                  <a:pt x="3534725" y="704576"/>
                  <a:pt x="3555845" y="715748"/>
                  <a:pt x="3573194" y="731520"/>
                </a:cubicBezTo>
                <a:cubicBezTo>
                  <a:pt x="3607543" y="762746"/>
                  <a:pt x="3638843" y="797169"/>
                  <a:pt x="3671668" y="829994"/>
                </a:cubicBezTo>
                <a:cubicBezTo>
                  <a:pt x="3681046" y="839373"/>
                  <a:pt x="3692446" y="847094"/>
                  <a:pt x="3699803" y="858130"/>
                </a:cubicBezTo>
                <a:cubicBezTo>
                  <a:pt x="3709182" y="872198"/>
                  <a:pt x="3718112" y="886575"/>
                  <a:pt x="3727939" y="900333"/>
                </a:cubicBezTo>
                <a:cubicBezTo>
                  <a:pt x="3784751" y="979868"/>
                  <a:pt x="3758826" y="949059"/>
                  <a:pt x="3854548" y="1012874"/>
                </a:cubicBezTo>
                <a:lnTo>
                  <a:pt x="3896751" y="1041010"/>
                </a:lnTo>
                <a:cubicBezTo>
                  <a:pt x="3981157" y="1031631"/>
                  <a:pt x="4065897" y="1024884"/>
                  <a:pt x="4149969" y="1012874"/>
                </a:cubicBezTo>
                <a:cubicBezTo>
                  <a:pt x="4208083" y="1004572"/>
                  <a:pt x="4178709" y="1000384"/>
                  <a:pt x="4220308" y="970671"/>
                </a:cubicBezTo>
                <a:cubicBezTo>
                  <a:pt x="4242557" y="954778"/>
                  <a:pt x="4267200" y="942536"/>
                  <a:pt x="4290646" y="928468"/>
                </a:cubicBezTo>
                <a:cubicBezTo>
                  <a:pt x="4292152" y="925959"/>
                  <a:pt x="4350411" y="840388"/>
                  <a:pt x="4346917" y="815927"/>
                </a:cubicBezTo>
                <a:cubicBezTo>
                  <a:pt x="4339356" y="762999"/>
                  <a:pt x="4330679" y="707919"/>
                  <a:pt x="4304714" y="661182"/>
                </a:cubicBezTo>
                <a:cubicBezTo>
                  <a:pt x="4282170" y="620603"/>
                  <a:pt x="4239065" y="595533"/>
                  <a:pt x="4206240" y="562708"/>
                </a:cubicBezTo>
                <a:lnTo>
                  <a:pt x="4164037" y="520505"/>
                </a:lnTo>
                <a:cubicBezTo>
                  <a:pt x="4149969" y="506437"/>
                  <a:pt x="4132869" y="494855"/>
                  <a:pt x="4121834" y="478302"/>
                </a:cubicBezTo>
                <a:lnTo>
                  <a:pt x="4093699" y="436099"/>
                </a:lnTo>
                <a:cubicBezTo>
                  <a:pt x="4098388" y="384517"/>
                  <a:pt x="4096120" y="331822"/>
                  <a:pt x="4107766" y="281354"/>
                </a:cubicBezTo>
                <a:cubicBezTo>
                  <a:pt x="4110748" y="268430"/>
                  <a:pt x="4122772" y="255095"/>
                  <a:pt x="4135902" y="253219"/>
                </a:cubicBezTo>
                <a:cubicBezTo>
                  <a:pt x="4159572" y="249838"/>
                  <a:pt x="4182794" y="262598"/>
                  <a:pt x="4206240" y="267287"/>
                </a:cubicBezTo>
                <a:cubicBezTo>
                  <a:pt x="4220308" y="281355"/>
                  <a:pt x="4235496" y="294385"/>
                  <a:pt x="4248443" y="309490"/>
                </a:cubicBezTo>
                <a:cubicBezTo>
                  <a:pt x="4348765" y="426532"/>
                  <a:pt x="4245691" y="320805"/>
                  <a:pt x="4318782" y="393896"/>
                </a:cubicBezTo>
                <a:cubicBezTo>
                  <a:pt x="4332850" y="379828"/>
                  <a:pt x="4351323" y="369084"/>
                  <a:pt x="4360985" y="351693"/>
                </a:cubicBezTo>
                <a:cubicBezTo>
                  <a:pt x="4375388" y="325768"/>
                  <a:pt x="4383304" y="296368"/>
                  <a:pt x="4389120" y="267287"/>
                </a:cubicBezTo>
                <a:cubicBezTo>
                  <a:pt x="4393809" y="243841"/>
                  <a:pt x="4391325" y="217708"/>
                  <a:pt x="4403188" y="196948"/>
                </a:cubicBezTo>
                <a:cubicBezTo>
                  <a:pt x="4424468" y="159707"/>
                  <a:pt x="4504051" y="160262"/>
                  <a:pt x="4529797" y="154745"/>
                </a:cubicBezTo>
                <a:cubicBezTo>
                  <a:pt x="4567607" y="146643"/>
                  <a:pt x="4605655" y="138838"/>
                  <a:pt x="4642339" y="126610"/>
                </a:cubicBezTo>
                <a:cubicBezTo>
                  <a:pt x="4702884" y="106428"/>
                  <a:pt x="4670156" y="116139"/>
                  <a:pt x="4740812" y="98474"/>
                </a:cubicBezTo>
                <a:cubicBezTo>
                  <a:pt x="4750191" y="89096"/>
                  <a:pt x="4760662" y="80696"/>
                  <a:pt x="4768948" y="70339"/>
                </a:cubicBezTo>
                <a:cubicBezTo>
                  <a:pt x="4791581" y="42048"/>
                  <a:pt x="4796541" y="29219"/>
                  <a:pt x="4811151" y="0"/>
                </a:cubicBezTo>
              </a:path>
            </a:pathLst>
          </a:custGeom>
          <a:ln>
            <a:solidFill>
              <a:srgbClr val="92D050"/>
            </a:solidFill>
            <a:prstDash val="sysDot"/>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8" name="7 CuadroTexto"/>
          <p:cNvSpPr txBox="1"/>
          <p:nvPr/>
        </p:nvSpPr>
        <p:spPr>
          <a:xfrm>
            <a:off x="242117" y="5326812"/>
            <a:ext cx="1500149" cy="1115690"/>
          </a:xfrm>
          <a:prstGeom prst="rect">
            <a:avLst/>
          </a:prstGeom>
          <a:noFill/>
        </p:spPr>
        <p:txBody>
          <a:bodyPr wrap="square" rtlCol="0">
            <a:spAutoFit/>
          </a:bodyPr>
          <a:lstStyle/>
          <a:p>
            <a:r>
              <a:rPr lang="es-ES" sz="1050" b="1" dirty="0">
                <a:solidFill>
                  <a:schemeClr val="accent3"/>
                </a:solidFill>
              </a:rPr>
              <a:t>¿Dónde estamos </a:t>
            </a:r>
            <a:r>
              <a:rPr lang="es-ES" sz="1400" b="1" dirty="0">
                <a:solidFill>
                  <a:schemeClr val="accent3"/>
                </a:solidFill>
              </a:rPr>
              <a:t>HOY</a:t>
            </a:r>
            <a:r>
              <a:rPr lang="es-ES" sz="1050" b="1" dirty="0">
                <a:solidFill>
                  <a:schemeClr val="accent3"/>
                </a:solidFill>
              </a:rPr>
              <a:t> respecto a la coordinación de todos los agentes que intervienen en la gestión del territorio?</a:t>
            </a:r>
          </a:p>
        </p:txBody>
      </p:sp>
      <p:sp>
        <p:nvSpPr>
          <p:cNvPr id="9" name="8 CuadroTexto"/>
          <p:cNvSpPr txBox="1"/>
          <p:nvPr/>
        </p:nvSpPr>
        <p:spPr>
          <a:xfrm>
            <a:off x="6516216" y="0"/>
            <a:ext cx="2096471" cy="738664"/>
          </a:xfrm>
          <a:prstGeom prst="rect">
            <a:avLst/>
          </a:prstGeom>
          <a:noFill/>
        </p:spPr>
        <p:txBody>
          <a:bodyPr wrap="none" rtlCol="0">
            <a:spAutoFit/>
          </a:bodyPr>
          <a:lstStyle/>
          <a:p>
            <a:r>
              <a:rPr lang="es-ES" dirty="0">
                <a:solidFill>
                  <a:schemeClr val="tx2">
                    <a:lumMod val="60000"/>
                    <a:lumOff val="40000"/>
                  </a:schemeClr>
                </a:solidFill>
              </a:rPr>
              <a:t>¿Dónde queremos </a:t>
            </a:r>
          </a:p>
          <a:p>
            <a:r>
              <a:rPr lang="es-ES" dirty="0">
                <a:solidFill>
                  <a:schemeClr val="tx2">
                    <a:lumMod val="60000"/>
                    <a:lumOff val="40000"/>
                  </a:schemeClr>
                </a:solidFill>
              </a:rPr>
              <a:t>estar  </a:t>
            </a:r>
            <a:r>
              <a:rPr lang="es-ES" sz="2400" b="1" dirty="0">
                <a:solidFill>
                  <a:schemeClr val="tx2">
                    <a:lumMod val="60000"/>
                    <a:lumOff val="40000"/>
                  </a:schemeClr>
                </a:solidFill>
              </a:rPr>
              <a:t>MAÑANA</a:t>
            </a:r>
            <a:r>
              <a:rPr lang="es-ES" dirty="0">
                <a:solidFill>
                  <a:schemeClr val="tx2">
                    <a:lumMod val="60000"/>
                    <a:lumOff val="40000"/>
                  </a:schemeClr>
                </a:solidFill>
              </a:rPr>
              <a:t>?</a:t>
            </a:r>
          </a:p>
        </p:txBody>
      </p:sp>
      <p:sp>
        <p:nvSpPr>
          <p:cNvPr id="10" name="9 Forma libre"/>
          <p:cNvSpPr/>
          <p:nvPr/>
        </p:nvSpPr>
        <p:spPr>
          <a:xfrm>
            <a:off x="2067951" y="1346162"/>
            <a:ext cx="4642338" cy="3971426"/>
          </a:xfrm>
          <a:custGeom>
            <a:avLst/>
            <a:gdLst>
              <a:gd name="connsiteX0" fmla="*/ 0 w 4642338"/>
              <a:gd name="connsiteY0" fmla="*/ 3408718 h 3971426"/>
              <a:gd name="connsiteX1" fmla="*/ 154744 w 4642338"/>
              <a:gd name="connsiteY1" fmla="*/ 3436853 h 3971426"/>
              <a:gd name="connsiteX2" fmla="*/ 196947 w 4642338"/>
              <a:gd name="connsiteY2" fmla="*/ 3450921 h 3971426"/>
              <a:gd name="connsiteX3" fmla="*/ 225083 w 4642338"/>
              <a:gd name="connsiteY3" fmla="*/ 3479056 h 3971426"/>
              <a:gd name="connsiteX4" fmla="*/ 351692 w 4642338"/>
              <a:gd name="connsiteY4" fmla="*/ 3563463 h 3971426"/>
              <a:gd name="connsiteX5" fmla="*/ 393895 w 4642338"/>
              <a:gd name="connsiteY5" fmla="*/ 3676004 h 3971426"/>
              <a:gd name="connsiteX6" fmla="*/ 407963 w 4642338"/>
              <a:gd name="connsiteY6" fmla="*/ 3718207 h 3971426"/>
              <a:gd name="connsiteX7" fmla="*/ 422031 w 4642338"/>
              <a:gd name="connsiteY7" fmla="*/ 3802613 h 3971426"/>
              <a:gd name="connsiteX8" fmla="*/ 450166 w 4642338"/>
              <a:gd name="connsiteY8" fmla="*/ 3887020 h 3971426"/>
              <a:gd name="connsiteX9" fmla="*/ 548640 w 4642338"/>
              <a:gd name="connsiteY9" fmla="*/ 3957358 h 3971426"/>
              <a:gd name="connsiteX10" fmla="*/ 618978 w 4642338"/>
              <a:gd name="connsiteY10" fmla="*/ 3971426 h 3971426"/>
              <a:gd name="connsiteX11" fmla="*/ 942535 w 4642338"/>
              <a:gd name="connsiteY11" fmla="*/ 3929223 h 3971426"/>
              <a:gd name="connsiteX12" fmla="*/ 1041009 w 4642338"/>
              <a:gd name="connsiteY12" fmla="*/ 3830749 h 3971426"/>
              <a:gd name="connsiteX13" fmla="*/ 1139483 w 4642338"/>
              <a:gd name="connsiteY13" fmla="*/ 3704140 h 3971426"/>
              <a:gd name="connsiteX14" fmla="*/ 1181686 w 4642338"/>
              <a:gd name="connsiteY14" fmla="*/ 3577530 h 3971426"/>
              <a:gd name="connsiteX15" fmla="*/ 1223889 w 4642338"/>
              <a:gd name="connsiteY15" fmla="*/ 3464989 h 3971426"/>
              <a:gd name="connsiteX16" fmla="*/ 1266092 w 4642338"/>
              <a:gd name="connsiteY16" fmla="*/ 3380583 h 3971426"/>
              <a:gd name="connsiteX17" fmla="*/ 1336431 w 4642338"/>
              <a:gd name="connsiteY17" fmla="*/ 3282109 h 3971426"/>
              <a:gd name="connsiteX18" fmla="*/ 1378634 w 4642338"/>
              <a:gd name="connsiteY18" fmla="*/ 3268041 h 3971426"/>
              <a:gd name="connsiteX19" fmla="*/ 1702191 w 4642338"/>
              <a:gd name="connsiteY19" fmla="*/ 3282109 h 3971426"/>
              <a:gd name="connsiteX20" fmla="*/ 1758461 w 4642338"/>
              <a:gd name="connsiteY20" fmla="*/ 3310244 h 3971426"/>
              <a:gd name="connsiteX21" fmla="*/ 1842867 w 4642338"/>
              <a:gd name="connsiteY21" fmla="*/ 3366515 h 3971426"/>
              <a:gd name="connsiteX22" fmla="*/ 2096086 w 4642338"/>
              <a:gd name="connsiteY22" fmla="*/ 3380583 h 3971426"/>
              <a:gd name="connsiteX23" fmla="*/ 2222695 w 4642338"/>
              <a:gd name="connsiteY23" fmla="*/ 3436853 h 3971426"/>
              <a:gd name="connsiteX24" fmla="*/ 2307101 w 4642338"/>
              <a:gd name="connsiteY24" fmla="*/ 3464989 h 3971426"/>
              <a:gd name="connsiteX25" fmla="*/ 2349304 w 4642338"/>
              <a:gd name="connsiteY25" fmla="*/ 3479056 h 3971426"/>
              <a:gd name="connsiteX26" fmla="*/ 2475914 w 4642338"/>
              <a:gd name="connsiteY26" fmla="*/ 3394650 h 3971426"/>
              <a:gd name="connsiteX27" fmla="*/ 2489981 w 4642338"/>
              <a:gd name="connsiteY27" fmla="*/ 3310244 h 3971426"/>
              <a:gd name="connsiteX28" fmla="*/ 2518117 w 4642338"/>
              <a:gd name="connsiteY28" fmla="*/ 3268041 h 3971426"/>
              <a:gd name="connsiteX29" fmla="*/ 2546252 w 4642338"/>
              <a:gd name="connsiteY29" fmla="*/ 3211770 h 3971426"/>
              <a:gd name="connsiteX30" fmla="*/ 2560320 w 4642338"/>
              <a:gd name="connsiteY30" fmla="*/ 3169567 h 3971426"/>
              <a:gd name="connsiteX31" fmla="*/ 2602523 w 4642338"/>
              <a:gd name="connsiteY31" fmla="*/ 2986687 h 3971426"/>
              <a:gd name="connsiteX32" fmla="*/ 2546252 w 4642338"/>
              <a:gd name="connsiteY32" fmla="*/ 2536521 h 3971426"/>
              <a:gd name="connsiteX33" fmla="*/ 2518117 w 4642338"/>
              <a:gd name="connsiteY33" fmla="*/ 2466183 h 3971426"/>
              <a:gd name="connsiteX34" fmla="*/ 2489981 w 4642338"/>
              <a:gd name="connsiteY34" fmla="*/ 2423980 h 3971426"/>
              <a:gd name="connsiteX35" fmla="*/ 2475914 w 4642338"/>
              <a:gd name="connsiteY35" fmla="*/ 2381776 h 3971426"/>
              <a:gd name="connsiteX36" fmla="*/ 2475914 w 4642338"/>
              <a:gd name="connsiteY36" fmla="*/ 2030084 h 3971426"/>
              <a:gd name="connsiteX37" fmla="*/ 2504049 w 4642338"/>
              <a:gd name="connsiteY37" fmla="*/ 1973813 h 3971426"/>
              <a:gd name="connsiteX38" fmla="*/ 2546252 w 4642338"/>
              <a:gd name="connsiteY38" fmla="*/ 1861272 h 3971426"/>
              <a:gd name="connsiteX39" fmla="*/ 2560320 w 4642338"/>
              <a:gd name="connsiteY39" fmla="*/ 1762798 h 3971426"/>
              <a:gd name="connsiteX40" fmla="*/ 2588455 w 4642338"/>
              <a:gd name="connsiteY40" fmla="*/ 1692460 h 3971426"/>
              <a:gd name="connsiteX41" fmla="*/ 2602523 w 4642338"/>
              <a:gd name="connsiteY41" fmla="*/ 1650256 h 3971426"/>
              <a:gd name="connsiteX42" fmla="*/ 2630658 w 4642338"/>
              <a:gd name="connsiteY42" fmla="*/ 1298564 h 3971426"/>
              <a:gd name="connsiteX43" fmla="*/ 2686929 w 4642338"/>
              <a:gd name="connsiteY43" fmla="*/ 1242293 h 3971426"/>
              <a:gd name="connsiteX44" fmla="*/ 2799471 w 4642338"/>
              <a:gd name="connsiteY44" fmla="*/ 1200090 h 3971426"/>
              <a:gd name="connsiteX45" fmla="*/ 2940147 w 4642338"/>
              <a:gd name="connsiteY45" fmla="*/ 1214158 h 3971426"/>
              <a:gd name="connsiteX46" fmla="*/ 3024554 w 4642338"/>
              <a:gd name="connsiteY46" fmla="*/ 1326700 h 3971426"/>
              <a:gd name="connsiteX47" fmla="*/ 3066757 w 4642338"/>
              <a:gd name="connsiteY47" fmla="*/ 1382970 h 3971426"/>
              <a:gd name="connsiteX48" fmla="*/ 3094892 w 4642338"/>
              <a:gd name="connsiteY48" fmla="*/ 1411106 h 3971426"/>
              <a:gd name="connsiteX49" fmla="*/ 3151163 w 4642338"/>
              <a:gd name="connsiteY49" fmla="*/ 1537715 h 3971426"/>
              <a:gd name="connsiteX50" fmla="*/ 3165231 w 4642338"/>
              <a:gd name="connsiteY50" fmla="*/ 2156693 h 3971426"/>
              <a:gd name="connsiteX51" fmla="*/ 3221501 w 4642338"/>
              <a:gd name="connsiteY51" fmla="*/ 2339573 h 3971426"/>
              <a:gd name="connsiteX52" fmla="*/ 3291840 w 4642338"/>
              <a:gd name="connsiteY52" fmla="*/ 2423980 h 3971426"/>
              <a:gd name="connsiteX53" fmla="*/ 3319975 w 4642338"/>
              <a:gd name="connsiteY53" fmla="*/ 2466183 h 3971426"/>
              <a:gd name="connsiteX54" fmla="*/ 3446584 w 4642338"/>
              <a:gd name="connsiteY54" fmla="*/ 2452115 h 3971426"/>
              <a:gd name="connsiteX55" fmla="*/ 3502855 w 4642338"/>
              <a:gd name="connsiteY55" fmla="*/ 2395844 h 3971426"/>
              <a:gd name="connsiteX56" fmla="*/ 3545058 w 4642338"/>
              <a:gd name="connsiteY56" fmla="*/ 2381776 h 3971426"/>
              <a:gd name="connsiteX57" fmla="*/ 3587261 w 4642338"/>
              <a:gd name="connsiteY57" fmla="*/ 2325506 h 3971426"/>
              <a:gd name="connsiteX58" fmla="*/ 3629464 w 4642338"/>
              <a:gd name="connsiteY58" fmla="*/ 2283303 h 3971426"/>
              <a:gd name="connsiteX59" fmla="*/ 3756074 w 4642338"/>
              <a:gd name="connsiteY59" fmla="*/ 2100423 h 3971426"/>
              <a:gd name="connsiteX60" fmla="*/ 3784209 w 4642338"/>
              <a:gd name="connsiteY60" fmla="*/ 2016016 h 3971426"/>
              <a:gd name="connsiteX61" fmla="*/ 3826412 w 4642338"/>
              <a:gd name="connsiteY61" fmla="*/ 1945678 h 3971426"/>
              <a:gd name="connsiteX62" fmla="*/ 3854547 w 4642338"/>
              <a:gd name="connsiteY62" fmla="*/ 1847204 h 3971426"/>
              <a:gd name="connsiteX63" fmla="*/ 3882683 w 4642338"/>
              <a:gd name="connsiteY63" fmla="*/ 1776866 h 3971426"/>
              <a:gd name="connsiteX64" fmla="*/ 3882683 w 4642338"/>
              <a:gd name="connsiteY64" fmla="*/ 1312632 h 3971426"/>
              <a:gd name="connsiteX65" fmla="*/ 3868615 w 4642338"/>
              <a:gd name="connsiteY65" fmla="*/ 1256361 h 3971426"/>
              <a:gd name="connsiteX66" fmla="*/ 3840480 w 4642338"/>
              <a:gd name="connsiteY66" fmla="*/ 1087549 h 3971426"/>
              <a:gd name="connsiteX67" fmla="*/ 3812344 w 4642338"/>
              <a:gd name="connsiteY67" fmla="*/ 1017210 h 3971426"/>
              <a:gd name="connsiteX68" fmla="*/ 3798277 w 4642338"/>
              <a:gd name="connsiteY68" fmla="*/ 960940 h 3971426"/>
              <a:gd name="connsiteX69" fmla="*/ 3784209 w 4642338"/>
              <a:gd name="connsiteY69" fmla="*/ 890601 h 3971426"/>
              <a:gd name="connsiteX70" fmla="*/ 3756074 w 4642338"/>
              <a:gd name="connsiteY70" fmla="*/ 834330 h 3971426"/>
              <a:gd name="connsiteX71" fmla="*/ 3727938 w 4642338"/>
              <a:gd name="connsiteY71" fmla="*/ 707721 h 3971426"/>
              <a:gd name="connsiteX72" fmla="*/ 3685735 w 4642338"/>
              <a:gd name="connsiteY72" fmla="*/ 581112 h 3971426"/>
              <a:gd name="connsiteX73" fmla="*/ 3671667 w 4642338"/>
              <a:gd name="connsiteY73" fmla="*/ 524841 h 3971426"/>
              <a:gd name="connsiteX74" fmla="*/ 3657600 w 4642338"/>
              <a:gd name="connsiteY74" fmla="*/ 440435 h 3971426"/>
              <a:gd name="connsiteX75" fmla="*/ 3643532 w 4642338"/>
              <a:gd name="connsiteY75" fmla="*/ 398232 h 3971426"/>
              <a:gd name="connsiteX76" fmla="*/ 3643532 w 4642338"/>
              <a:gd name="connsiteY76" fmla="*/ 145013 h 3971426"/>
              <a:gd name="connsiteX77" fmla="*/ 3685735 w 4642338"/>
              <a:gd name="connsiteY77" fmla="*/ 116878 h 3971426"/>
              <a:gd name="connsiteX78" fmla="*/ 3713871 w 4642338"/>
              <a:gd name="connsiteY78" fmla="*/ 88743 h 3971426"/>
              <a:gd name="connsiteX79" fmla="*/ 3854547 w 4642338"/>
              <a:gd name="connsiteY79" fmla="*/ 46540 h 3971426"/>
              <a:gd name="connsiteX80" fmla="*/ 3995224 w 4642338"/>
              <a:gd name="connsiteY80" fmla="*/ 4336 h 3971426"/>
              <a:gd name="connsiteX81" fmla="*/ 4079631 w 4642338"/>
              <a:gd name="connsiteY81" fmla="*/ 18404 h 3971426"/>
              <a:gd name="connsiteX82" fmla="*/ 4135901 w 4642338"/>
              <a:gd name="connsiteY82" fmla="*/ 88743 h 3971426"/>
              <a:gd name="connsiteX83" fmla="*/ 4206240 w 4642338"/>
              <a:gd name="connsiteY83" fmla="*/ 145013 h 3971426"/>
              <a:gd name="connsiteX84" fmla="*/ 4234375 w 4642338"/>
              <a:gd name="connsiteY84" fmla="*/ 173149 h 3971426"/>
              <a:gd name="connsiteX85" fmla="*/ 4276578 w 4642338"/>
              <a:gd name="connsiteY85" fmla="*/ 201284 h 3971426"/>
              <a:gd name="connsiteX86" fmla="*/ 4360984 w 4642338"/>
              <a:gd name="connsiteY86" fmla="*/ 229420 h 3971426"/>
              <a:gd name="connsiteX87" fmla="*/ 4417255 w 4642338"/>
              <a:gd name="connsiteY87" fmla="*/ 159081 h 3971426"/>
              <a:gd name="connsiteX88" fmla="*/ 4445391 w 4642338"/>
              <a:gd name="connsiteY88" fmla="*/ 74675 h 3971426"/>
              <a:gd name="connsiteX89" fmla="*/ 4529797 w 4642338"/>
              <a:gd name="connsiteY89" fmla="*/ 88743 h 3971426"/>
              <a:gd name="connsiteX90" fmla="*/ 4572000 w 4642338"/>
              <a:gd name="connsiteY90" fmla="*/ 130946 h 3971426"/>
              <a:gd name="connsiteX91" fmla="*/ 4614203 w 4642338"/>
              <a:gd name="connsiteY91" fmla="*/ 145013 h 3971426"/>
              <a:gd name="connsiteX92" fmla="*/ 4642338 w 4642338"/>
              <a:gd name="connsiteY92" fmla="*/ 173149 h 397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4642338" h="3971426">
                <a:moveTo>
                  <a:pt x="0" y="3408718"/>
                </a:moveTo>
                <a:cubicBezTo>
                  <a:pt x="51581" y="3418096"/>
                  <a:pt x="103481" y="3425868"/>
                  <a:pt x="154744" y="3436853"/>
                </a:cubicBezTo>
                <a:cubicBezTo>
                  <a:pt x="169243" y="3439960"/>
                  <a:pt x="184231" y="3443292"/>
                  <a:pt x="196947" y="3450921"/>
                </a:cubicBezTo>
                <a:cubicBezTo>
                  <a:pt x="208320" y="3457745"/>
                  <a:pt x="214894" y="3470565"/>
                  <a:pt x="225083" y="3479056"/>
                </a:cubicBezTo>
                <a:cubicBezTo>
                  <a:pt x="275324" y="3520923"/>
                  <a:pt x="293790" y="3528722"/>
                  <a:pt x="351692" y="3563463"/>
                </a:cubicBezTo>
                <a:cubicBezTo>
                  <a:pt x="395399" y="3650877"/>
                  <a:pt x="368356" y="3586618"/>
                  <a:pt x="393895" y="3676004"/>
                </a:cubicBezTo>
                <a:cubicBezTo>
                  <a:pt x="397969" y="3690262"/>
                  <a:pt x="404746" y="3703731"/>
                  <a:pt x="407963" y="3718207"/>
                </a:cubicBezTo>
                <a:cubicBezTo>
                  <a:pt x="414151" y="3746051"/>
                  <a:pt x="415113" y="3774941"/>
                  <a:pt x="422031" y="3802613"/>
                </a:cubicBezTo>
                <a:cubicBezTo>
                  <a:pt x="429224" y="3831385"/>
                  <a:pt x="426440" y="3869226"/>
                  <a:pt x="450166" y="3887020"/>
                </a:cubicBezTo>
                <a:cubicBezTo>
                  <a:pt x="453402" y="3889447"/>
                  <a:pt x="534926" y="3952215"/>
                  <a:pt x="548640" y="3957358"/>
                </a:cubicBezTo>
                <a:cubicBezTo>
                  <a:pt x="571028" y="3965754"/>
                  <a:pt x="595532" y="3966737"/>
                  <a:pt x="618978" y="3971426"/>
                </a:cubicBezTo>
                <a:cubicBezTo>
                  <a:pt x="726830" y="3957358"/>
                  <a:pt x="837017" y="3955603"/>
                  <a:pt x="942535" y="3929223"/>
                </a:cubicBezTo>
                <a:cubicBezTo>
                  <a:pt x="995902" y="3915881"/>
                  <a:pt x="1013209" y="3867815"/>
                  <a:pt x="1041009" y="3830749"/>
                </a:cubicBezTo>
                <a:cubicBezTo>
                  <a:pt x="1073088" y="3787977"/>
                  <a:pt x="1139483" y="3704140"/>
                  <a:pt x="1139483" y="3704140"/>
                </a:cubicBezTo>
                <a:lnTo>
                  <a:pt x="1181686" y="3577530"/>
                </a:lnTo>
                <a:cubicBezTo>
                  <a:pt x="1196329" y="3533601"/>
                  <a:pt x="1202867" y="3511238"/>
                  <a:pt x="1223889" y="3464989"/>
                </a:cubicBezTo>
                <a:cubicBezTo>
                  <a:pt x="1236906" y="3436352"/>
                  <a:pt x="1250816" y="3408081"/>
                  <a:pt x="1266092" y="3380583"/>
                </a:cubicBezTo>
                <a:cubicBezTo>
                  <a:pt x="1274941" y="3364654"/>
                  <a:pt x="1328863" y="3288416"/>
                  <a:pt x="1336431" y="3282109"/>
                </a:cubicBezTo>
                <a:cubicBezTo>
                  <a:pt x="1347823" y="3272616"/>
                  <a:pt x="1364566" y="3272730"/>
                  <a:pt x="1378634" y="3268041"/>
                </a:cubicBezTo>
                <a:cubicBezTo>
                  <a:pt x="1486486" y="3272730"/>
                  <a:pt x="1594897" y="3270187"/>
                  <a:pt x="1702191" y="3282109"/>
                </a:cubicBezTo>
                <a:cubicBezTo>
                  <a:pt x="1723033" y="3284425"/>
                  <a:pt x="1740479" y="3299455"/>
                  <a:pt x="1758461" y="3310244"/>
                </a:cubicBezTo>
                <a:cubicBezTo>
                  <a:pt x="1787457" y="3327641"/>
                  <a:pt x="1809105" y="3364639"/>
                  <a:pt x="1842867" y="3366515"/>
                </a:cubicBezTo>
                <a:lnTo>
                  <a:pt x="2096086" y="3380583"/>
                </a:lnTo>
                <a:cubicBezTo>
                  <a:pt x="2155056" y="3410067"/>
                  <a:pt x="2156833" y="3412903"/>
                  <a:pt x="2222695" y="3436853"/>
                </a:cubicBezTo>
                <a:cubicBezTo>
                  <a:pt x="2250567" y="3446988"/>
                  <a:pt x="2278966" y="3455611"/>
                  <a:pt x="2307101" y="3464989"/>
                </a:cubicBezTo>
                <a:lnTo>
                  <a:pt x="2349304" y="3479056"/>
                </a:lnTo>
                <a:cubicBezTo>
                  <a:pt x="2415089" y="3457128"/>
                  <a:pt x="2448223" y="3463879"/>
                  <a:pt x="2475914" y="3394650"/>
                </a:cubicBezTo>
                <a:cubicBezTo>
                  <a:pt x="2486507" y="3368167"/>
                  <a:pt x="2480961" y="3337304"/>
                  <a:pt x="2489981" y="3310244"/>
                </a:cubicBezTo>
                <a:cubicBezTo>
                  <a:pt x="2495328" y="3294204"/>
                  <a:pt x="2509729" y="3282721"/>
                  <a:pt x="2518117" y="3268041"/>
                </a:cubicBezTo>
                <a:cubicBezTo>
                  <a:pt x="2528521" y="3249833"/>
                  <a:pt x="2537991" y="3231045"/>
                  <a:pt x="2546252" y="3211770"/>
                </a:cubicBezTo>
                <a:cubicBezTo>
                  <a:pt x="2552093" y="3198140"/>
                  <a:pt x="2556724" y="3183953"/>
                  <a:pt x="2560320" y="3169567"/>
                </a:cubicBezTo>
                <a:cubicBezTo>
                  <a:pt x="2575494" y="3108873"/>
                  <a:pt x="2588455" y="3047647"/>
                  <a:pt x="2602523" y="2986687"/>
                </a:cubicBezTo>
                <a:cubicBezTo>
                  <a:pt x="2582625" y="2737963"/>
                  <a:pt x="2603514" y="2708308"/>
                  <a:pt x="2546252" y="2536521"/>
                </a:cubicBezTo>
                <a:cubicBezTo>
                  <a:pt x="2538267" y="2512565"/>
                  <a:pt x="2529410" y="2488769"/>
                  <a:pt x="2518117" y="2466183"/>
                </a:cubicBezTo>
                <a:cubicBezTo>
                  <a:pt x="2510556" y="2451061"/>
                  <a:pt x="2499360" y="2438048"/>
                  <a:pt x="2489981" y="2423980"/>
                </a:cubicBezTo>
                <a:cubicBezTo>
                  <a:pt x="2485292" y="2409912"/>
                  <a:pt x="2479131" y="2396252"/>
                  <a:pt x="2475914" y="2381776"/>
                </a:cubicBezTo>
                <a:cubicBezTo>
                  <a:pt x="2448272" y="2257384"/>
                  <a:pt x="2456926" y="2175657"/>
                  <a:pt x="2475914" y="2030084"/>
                </a:cubicBezTo>
                <a:cubicBezTo>
                  <a:pt x="2478626" y="2009289"/>
                  <a:pt x="2496686" y="1993449"/>
                  <a:pt x="2504049" y="1973813"/>
                </a:cubicBezTo>
                <a:cubicBezTo>
                  <a:pt x="2561511" y="1820582"/>
                  <a:pt x="2467920" y="2017939"/>
                  <a:pt x="2546252" y="1861272"/>
                </a:cubicBezTo>
                <a:cubicBezTo>
                  <a:pt x="2550941" y="1828447"/>
                  <a:pt x="2552278" y="1794966"/>
                  <a:pt x="2560320" y="1762798"/>
                </a:cubicBezTo>
                <a:cubicBezTo>
                  <a:pt x="2566445" y="1738300"/>
                  <a:pt x="2579588" y="1716104"/>
                  <a:pt x="2588455" y="1692460"/>
                </a:cubicBezTo>
                <a:cubicBezTo>
                  <a:pt x="2593662" y="1678575"/>
                  <a:pt x="2597834" y="1664324"/>
                  <a:pt x="2602523" y="1650256"/>
                </a:cubicBezTo>
                <a:cubicBezTo>
                  <a:pt x="2611901" y="1533025"/>
                  <a:pt x="2547499" y="1381723"/>
                  <a:pt x="2630658" y="1298564"/>
                </a:cubicBezTo>
                <a:cubicBezTo>
                  <a:pt x="2649415" y="1279807"/>
                  <a:pt x="2662300" y="1252145"/>
                  <a:pt x="2686929" y="1242293"/>
                </a:cubicBezTo>
                <a:cubicBezTo>
                  <a:pt x="2771035" y="1208651"/>
                  <a:pt x="2733311" y="1222143"/>
                  <a:pt x="2799471" y="1200090"/>
                </a:cubicBezTo>
                <a:cubicBezTo>
                  <a:pt x="2846363" y="1204779"/>
                  <a:pt x="2895105" y="1200299"/>
                  <a:pt x="2940147" y="1214158"/>
                </a:cubicBezTo>
                <a:cubicBezTo>
                  <a:pt x="2971289" y="1223740"/>
                  <a:pt x="3013891" y="1310706"/>
                  <a:pt x="3024554" y="1326700"/>
                </a:cubicBezTo>
                <a:cubicBezTo>
                  <a:pt x="3037559" y="1346208"/>
                  <a:pt x="3051747" y="1364958"/>
                  <a:pt x="3066757" y="1382970"/>
                </a:cubicBezTo>
                <a:cubicBezTo>
                  <a:pt x="3075248" y="1393159"/>
                  <a:pt x="3087535" y="1400070"/>
                  <a:pt x="3094892" y="1411106"/>
                </a:cubicBezTo>
                <a:cubicBezTo>
                  <a:pt x="3114606" y="1440677"/>
                  <a:pt x="3138979" y="1507254"/>
                  <a:pt x="3151163" y="1537715"/>
                </a:cubicBezTo>
                <a:cubicBezTo>
                  <a:pt x="3155852" y="1744041"/>
                  <a:pt x="3153344" y="1950656"/>
                  <a:pt x="3165231" y="2156693"/>
                </a:cubicBezTo>
                <a:cubicBezTo>
                  <a:pt x="3167578" y="2197369"/>
                  <a:pt x="3199845" y="2296262"/>
                  <a:pt x="3221501" y="2339573"/>
                </a:cubicBezTo>
                <a:cubicBezTo>
                  <a:pt x="3247695" y="2391961"/>
                  <a:pt x="3252953" y="2377315"/>
                  <a:pt x="3291840" y="2423980"/>
                </a:cubicBezTo>
                <a:cubicBezTo>
                  <a:pt x="3302664" y="2436969"/>
                  <a:pt x="3310597" y="2452115"/>
                  <a:pt x="3319975" y="2466183"/>
                </a:cubicBezTo>
                <a:cubicBezTo>
                  <a:pt x="3362178" y="2461494"/>
                  <a:pt x="3406952" y="2467358"/>
                  <a:pt x="3446584" y="2452115"/>
                </a:cubicBezTo>
                <a:cubicBezTo>
                  <a:pt x="3471342" y="2442593"/>
                  <a:pt x="3481270" y="2411262"/>
                  <a:pt x="3502855" y="2395844"/>
                </a:cubicBezTo>
                <a:cubicBezTo>
                  <a:pt x="3514922" y="2387225"/>
                  <a:pt x="3530990" y="2386465"/>
                  <a:pt x="3545058" y="2381776"/>
                </a:cubicBezTo>
                <a:cubicBezTo>
                  <a:pt x="3559126" y="2363019"/>
                  <a:pt x="3572003" y="2343307"/>
                  <a:pt x="3587261" y="2325506"/>
                </a:cubicBezTo>
                <a:cubicBezTo>
                  <a:pt x="3600208" y="2310401"/>
                  <a:pt x="3618140" y="2299660"/>
                  <a:pt x="3629464" y="2283303"/>
                </a:cubicBezTo>
                <a:cubicBezTo>
                  <a:pt x="3771428" y="2078246"/>
                  <a:pt x="3657987" y="2198510"/>
                  <a:pt x="3756074" y="2100423"/>
                </a:cubicBezTo>
                <a:cubicBezTo>
                  <a:pt x="3765452" y="2072287"/>
                  <a:pt x="3771937" y="2043015"/>
                  <a:pt x="3784209" y="2016016"/>
                </a:cubicBezTo>
                <a:cubicBezTo>
                  <a:pt x="3795523" y="1991124"/>
                  <a:pt x="3815896" y="1970917"/>
                  <a:pt x="3826412" y="1945678"/>
                </a:cubicBezTo>
                <a:cubicBezTo>
                  <a:pt x="3839542" y="1914166"/>
                  <a:pt x="3843752" y="1879590"/>
                  <a:pt x="3854547" y="1847204"/>
                </a:cubicBezTo>
                <a:cubicBezTo>
                  <a:pt x="3862532" y="1823248"/>
                  <a:pt x="3873304" y="1800312"/>
                  <a:pt x="3882683" y="1776866"/>
                </a:cubicBezTo>
                <a:cubicBezTo>
                  <a:pt x="3911921" y="1572201"/>
                  <a:pt x="3905697" y="1657828"/>
                  <a:pt x="3882683" y="1312632"/>
                </a:cubicBezTo>
                <a:cubicBezTo>
                  <a:pt x="3881397" y="1293341"/>
                  <a:pt x="3872178" y="1275364"/>
                  <a:pt x="3868615" y="1256361"/>
                </a:cubicBezTo>
                <a:cubicBezTo>
                  <a:pt x="3858102" y="1200291"/>
                  <a:pt x="3861667" y="1140516"/>
                  <a:pt x="3840480" y="1087549"/>
                </a:cubicBezTo>
                <a:cubicBezTo>
                  <a:pt x="3831101" y="1064103"/>
                  <a:pt x="3820330" y="1041167"/>
                  <a:pt x="3812344" y="1017210"/>
                </a:cubicBezTo>
                <a:cubicBezTo>
                  <a:pt x="3806230" y="998868"/>
                  <a:pt x="3802471" y="979814"/>
                  <a:pt x="3798277" y="960940"/>
                </a:cubicBezTo>
                <a:cubicBezTo>
                  <a:pt x="3793090" y="937599"/>
                  <a:pt x="3791770" y="913285"/>
                  <a:pt x="3784209" y="890601"/>
                </a:cubicBezTo>
                <a:cubicBezTo>
                  <a:pt x="3777577" y="870706"/>
                  <a:pt x="3763437" y="853966"/>
                  <a:pt x="3756074" y="834330"/>
                </a:cubicBezTo>
                <a:cubicBezTo>
                  <a:pt x="3741998" y="796794"/>
                  <a:pt x="3738635" y="745162"/>
                  <a:pt x="3727938" y="707721"/>
                </a:cubicBezTo>
                <a:cubicBezTo>
                  <a:pt x="3715717" y="664947"/>
                  <a:pt x="3696525" y="624270"/>
                  <a:pt x="3685735" y="581112"/>
                </a:cubicBezTo>
                <a:cubicBezTo>
                  <a:pt x="3681046" y="562355"/>
                  <a:pt x="3675459" y="543800"/>
                  <a:pt x="3671667" y="524841"/>
                </a:cubicBezTo>
                <a:cubicBezTo>
                  <a:pt x="3666073" y="496872"/>
                  <a:pt x="3663788" y="468279"/>
                  <a:pt x="3657600" y="440435"/>
                </a:cubicBezTo>
                <a:cubicBezTo>
                  <a:pt x="3654383" y="425959"/>
                  <a:pt x="3648221" y="412300"/>
                  <a:pt x="3643532" y="398232"/>
                </a:cubicBezTo>
                <a:cubicBezTo>
                  <a:pt x="3634752" y="319212"/>
                  <a:pt x="3614797" y="224033"/>
                  <a:pt x="3643532" y="145013"/>
                </a:cubicBezTo>
                <a:cubicBezTo>
                  <a:pt x="3649310" y="129124"/>
                  <a:pt x="3672533" y="127440"/>
                  <a:pt x="3685735" y="116878"/>
                </a:cubicBezTo>
                <a:cubicBezTo>
                  <a:pt x="3696092" y="108593"/>
                  <a:pt x="3702355" y="95323"/>
                  <a:pt x="3713871" y="88743"/>
                </a:cubicBezTo>
                <a:cubicBezTo>
                  <a:pt x="3763703" y="60268"/>
                  <a:pt x="3799884" y="57472"/>
                  <a:pt x="3854547" y="46540"/>
                </a:cubicBezTo>
                <a:cubicBezTo>
                  <a:pt x="3896866" y="29612"/>
                  <a:pt x="3947675" y="4336"/>
                  <a:pt x="3995224" y="4336"/>
                </a:cubicBezTo>
                <a:cubicBezTo>
                  <a:pt x="4023748" y="4336"/>
                  <a:pt x="4051495" y="13715"/>
                  <a:pt x="4079631" y="18404"/>
                </a:cubicBezTo>
                <a:cubicBezTo>
                  <a:pt x="4147572" y="86348"/>
                  <a:pt x="4064906" y="0"/>
                  <a:pt x="4135901" y="88743"/>
                </a:cubicBezTo>
                <a:cubicBezTo>
                  <a:pt x="4166093" y="126483"/>
                  <a:pt x="4165620" y="112517"/>
                  <a:pt x="4206240" y="145013"/>
                </a:cubicBezTo>
                <a:cubicBezTo>
                  <a:pt x="4216597" y="153299"/>
                  <a:pt x="4224018" y="164863"/>
                  <a:pt x="4234375" y="173149"/>
                </a:cubicBezTo>
                <a:cubicBezTo>
                  <a:pt x="4247577" y="183711"/>
                  <a:pt x="4261128" y="194417"/>
                  <a:pt x="4276578" y="201284"/>
                </a:cubicBezTo>
                <a:cubicBezTo>
                  <a:pt x="4303679" y="213329"/>
                  <a:pt x="4360984" y="229420"/>
                  <a:pt x="4360984" y="229420"/>
                </a:cubicBezTo>
                <a:cubicBezTo>
                  <a:pt x="4384370" y="206034"/>
                  <a:pt x="4403057" y="191025"/>
                  <a:pt x="4417255" y="159081"/>
                </a:cubicBezTo>
                <a:cubicBezTo>
                  <a:pt x="4429300" y="131980"/>
                  <a:pt x="4445391" y="74675"/>
                  <a:pt x="4445391" y="74675"/>
                </a:cubicBezTo>
                <a:cubicBezTo>
                  <a:pt x="4473526" y="79364"/>
                  <a:pt x="4503732" y="77158"/>
                  <a:pt x="4529797" y="88743"/>
                </a:cubicBezTo>
                <a:cubicBezTo>
                  <a:pt x="4547977" y="96823"/>
                  <a:pt x="4555447" y="119911"/>
                  <a:pt x="4572000" y="130946"/>
                </a:cubicBezTo>
                <a:cubicBezTo>
                  <a:pt x="4584338" y="139171"/>
                  <a:pt x="4600135" y="140324"/>
                  <a:pt x="4614203" y="145013"/>
                </a:cubicBezTo>
                <a:lnTo>
                  <a:pt x="4642338" y="173149"/>
                </a:lnTo>
              </a:path>
            </a:pathLst>
          </a:custGeom>
          <a:ln>
            <a:solidFill>
              <a:srgbClr val="92D050"/>
            </a:solidFill>
            <a:prstDash val="sysDot"/>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1" name="10 Forma libre"/>
          <p:cNvSpPr/>
          <p:nvPr/>
        </p:nvSpPr>
        <p:spPr>
          <a:xfrm>
            <a:off x="1983545" y="1648211"/>
            <a:ext cx="4811150" cy="3981157"/>
          </a:xfrm>
          <a:custGeom>
            <a:avLst/>
            <a:gdLst>
              <a:gd name="connsiteX0" fmla="*/ 0 w 4811150"/>
              <a:gd name="connsiteY0" fmla="*/ 3024554 h 3981157"/>
              <a:gd name="connsiteX1" fmla="*/ 14067 w 4811150"/>
              <a:gd name="connsiteY1" fmla="*/ 2827606 h 3981157"/>
              <a:gd name="connsiteX2" fmla="*/ 84406 w 4811150"/>
              <a:gd name="connsiteY2" fmla="*/ 2715065 h 3981157"/>
              <a:gd name="connsiteX3" fmla="*/ 154744 w 4811150"/>
              <a:gd name="connsiteY3" fmla="*/ 2700997 h 3981157"/>
              <a:gd name="connsiteX4" fmla="*/ 281353 w 4811150"/>
              <a:gd name="connsiteY4" fmla="*/ 2658794 h 3981157"/>
              <a:gd name="connsiteX5" fmla="*/ 379827 w 4811150"/>
              <a:gd name="connsiteY5" fmla="*/ 2686929 h 3981157"/>
              <a:gd name="connsiteX6" fmla="*/ 422030 w 4811150"/>
              <a:gd name="connsiteY6" fmla="*/ 2785403 h 3981157"/>
              <a:gd name="connsiteX7" fmla="*/ 506437 w 4811150"/>
              <a:gd name="connsiteY7" fmla="*/ 2968283 h 3981157"/>
              <a:gd name="connsiteX8" fmla="*/ 562707 w 4811150"/>
              <a:gd name="connsiteY8" fmla="*/ 3080825 h 3981157"/>
              <a:gd name="connsiteX9" fmla="*/ 618978 w 4811150"/>
              <a:gd name="connsiteY9" fmla="*/ 2982351 h 3981157"/>
              <a:gd name="connsiteX10" fmla="*/ 647113 w 4811150"/>
              <a:gd name="connsiteY10" fmla="*/ 2926080 h 3981157"/>
              <a:gd name="connsiteX11" fmla="*/ 675249 w 4811150"/>
              <a:gd name="connsiteY11" fmla="*/ 2883877 h 3981157"/>
              <a:gd name="connsiteX12" fmla="*/ 717452 w 4811150"/>
              <a:gd name="connsiteY12" fmla="*/ 2771336 h 3981157"/>
              <a:gd name="connsiteX13" fmla="*/ 731520 w 4811150"/>
              <a:gd name="connsiteY13" fmla="*/ 2644726 h 3981157"/>
              <a:gd name="connsiteX14" fmla="*/ 703384 w 4811150"/>
              <a:gd name="connsiteY14" fmla="*/ 2096086 h 3981157"/>
              <a:gd name="connsiteX15" fmla="*/ 689317 w 4811150"/>
              <a:gd name="connsiteY15" fmla="*/ 2039816 h 3981157"/>
              <a:gd name="connsiteX16" fmla="*/ 675249 w 4811150"/>
              <a:gd name="connsiteY16" fmla="*/ 1969477 h 3981157"/>
              <a:gd name="connsiteX17" fmla="*/ 633046 w 4811150"/>
              <a:gd name="connsiteY17" fmla="*/ 1871003 h 3981157"/>
              <a:gd name="connsiteX18" fmla="*/ 604910 w 4811150"/>
              <a:gd name="connsiteY18" fmla="*/ 1702191 h 3981157"/>
              <a:gd name="connsiteX19" fmla="*/ 801858 w 4811150"/>
              <a:gd name="connsiteY19" fmla="*/ 1645920 h 3981157"/>
              <a:gd name="connsiteX20" fmla="*/ 872197 w 4811150"/>
              <a:gd name="connsiteY20" fmla="*/ 1716259 h 3981157"/>
              <a:gd name="connsiteX21" fmla="*/ 900332 w 4811150"/>
              <a:gd name="connsiteY21" fmla="*/ 1786597 h 3981157"/>
              <a:gd name="connsiteX22" fmla="*/ 928467 w 4811150"/>
              <a:gd name="connsiteY22" fmla="*/ 1842868 h 3981157"/>
              <a:gd name="connsiteX23" fmla="*/ 942535 w 4811150"/>
              <a:gd name="connsiteY23" fmla="*/ 1941342 h 3981157"/>
              <a:gd name="connsiteX24" fmla="*/ 970670 w 4811150"/>
              <a:gd name="connsiteY24" fmla="*/ 2067951 h 3981157"/>
              <a:gd name="connsiteX25" fmla="*/ 984738 w 4811150"/>
              <a:gd name="connsiteY25" fmla="*/ 2180493 h 3981157"/>
              <a:gd name="connsiteX26" fmla="*/ 998806 w 4811150"/>
              <a:gd name="connsiteY26" fmla="*/ 2912013 h 3981157"/>
              <a:gd name="connsiteX27" fmla="*/ 1012873 w 4811150"/>
              <a:gd name="connsiteY27" fmla="*/ 3038622 h 3981157"/>
              <a:gd name="connsiteX28" fmla="*/ 1055077 w 4811150"/>
              <a:gd name="connsiteY28" fmla="*/ 3123028 h 3981157"/>
              <a:gd name="connsiteX29" fmla="*/ 1083212 w 4811150"/>
              <a:gd name="connsiteY29" fmla="*/ 3179299 h 3981157"/>
              <a:gd name="connsiteX30" fmla="*/ 1139483 w 4811150"/>
              <a:gd name="connsiteY30" fmla="*/ 3319976 h 3981157"/>
              <a:gd name="connsiteX31" fmla="*/ 1181686 w 4811150"/>
              <a:gd name="connsiteY31" fmla="*/ 3418449 h 3981157"/>
              <a:gd name="connsiteX32" fmla="*/ 1209821 w 4811150"/>
              <a:gd name="connsiteY32" fmla="*/ 3460653 h 3981157"/>
              <a:gd name="connsiteX33" fmla="*/ 1223889 w 4811150"/>
              <a:gd name="connsiteY33" fmla="*/ 3502856 h 3981157"/>
              <a:gd name="connsiteX34" fmla="*/ 1252024 w 4811150"/>
              <a:gd name="connsiteY34" fmla="*/ 3573194 h 3981157"/>
              <a:gd name="connsiteX35" fmla="*/ 1266092 w 4811150"/>
              <a:gd name="connsiteY35" fmla="*/ 3615397 h 3981157"/>
              <a:gd name="connsiteX36" fmla="*/ 1322363 w 4811150"/>
              <a:gd name="connsiteY36" fmla="*/ 3713871 h 3981157"/>
              <a:gd name="connsiteX37" fmla="*/ 1350498 w 4811150"/>
              <a:gd name="connsiteY37" fmla="*/ 3798277 h 3981157"/>
              <a:gd name="connsiteX38" fmla="*/ 1406769 w 4811150"/>
              <a:gd name="connsiteY38" fmla="*/ 3882683 h 3981157"/>
              <a:gd name="connsiteX39" fmla="*/ 1463040 w 4811150"/>
              <a:gd name="connsiteY39" fmla="*/ 3953022 h 3981157"/>
              <a:gd name="connsiteX40" fmla="*/ 1505243 w 4811150"/>
              <a:gd name="connsiteY40" fmla="*/ 3981157 h 3981157"/>
              <a:gd name="connsiteX41" fmla="*/ 1575581 w 4811150"/>
              <a:gd name="connsiteY41" fmla="*/ 3924886 h 3981157"/>
              <a:gd name="connsiteX42" fmla="*/ 1631852 w 4811150"/>
              <a:gd name="connsiteY42" fmla="*/ 3854548 h 3981157"/>
              <a:gd name="connsiteX43" fmla="*/ 1716258 w 4811150"/>
              <a:gd name="connsiteY43" fmla="*/ 3713871 h 3981157"/>
              <a:gd name="connsiteX44" fmla="*/ 1744393 w 4811150"/>
              <a:gd name="connsiteY44" fmla="*/ 3643533 h 3981157"/>
              <a:gd name="connsiteX45" fmla="*/ 1800664 w 4811150"/>
              <a:gd name="connsiteY45" fmla="*/ 3559126 h 3981157"/>
              <a:gd name="connsiteX46" fmla="*/ 1828800 w 4811150"/>
              <a:gd name="connsiteY46" fmla="*/ 3474720 h 3981157"/>
              <a:gd name="connsiteX47" fmla="*/ 1871003 w 4811150"/>
              <a:gd name="connsiteY47" fmla="*/ 3390314 h 3981157"/>
              <a:gd name="connsiteX48" fmla="*/ 1856935 w 4811150"/>
              <a:gd name="connsiteY48" fmla="*/ 2813539 h 3981157"/>
              <a:gd name="connsiteX49" fmla="*/ 1828800 w 4811150"/>
              <a:gd name="connsiteY49" fmla="*/ 2771336 h 3981157"/>
              <a:gd name="connsiteX50" fmla="*/ 1772529 w 4811150"/>
              <a:gd name="connsiteY50" fmla="*/ 2658794 h 3981157"/>
              <a:gd name="connsiteX51" fmla="*/ 1744393 w 4811150"/>
              <a:gd name="connsiteY51" fmla="*/ 2574388 h 3981157"/>
              <a:gd name="connsiteX52" fmla="*/ 1730326 w 4811150"/>
              <a:gd name="connsiteY52" fmla="*/ 2532185 h 3981157"/>
              <a:gd name="connsiteX53" fmla="*/ 1674055 w 4811150"/>
              <a:gd name="connsiteY53" fmla="*/ 2377440 h 3981157"/>
              <a:gd name="connsiteX54" fmla="*/ 1659987 w 4811150"/>
              <a:gd name="connsiteY54" fmla="*/ 2335237 h 3981157"/>
              <a:gd name="connsiteX55" fmla="*/ 1645920 w 4811150"/>
              <a:gd name="connsiteY55" fmla="*/ 2264899 h 3981157"/>
              <a:gd name="connsiteX56" fmla="*/ 1659987 w 4811150"/>
              <a:gd name="connsiteY56" fmla="*/ 2096086 h 3981157"/>
              <a:gd name="connsiteX57" fmla="*/ 1814732 w 4811150"/>
              <a:gd name="connsiteY57" fmla="*/ 2166425 h 3981157"/>
              <a:gd name="connsiteX58" fmla="*/ 1856935 w 4811150"/>
              <a:gd name="connsiteY58" fmla="*/ 2250831 h 3981157"/>
              <a:gd name="connsiteX59" fmla="*/ 1885070 w 4811150"/>
              <a:gd name="connsiteY59" fmla="*/ 2321169 h 3981157"/>
              <a:gd name="connsiteX60" fmla="*/ 1927273 w 4811150"/>
              <a:gd name="connsiteY60" fmla="*/ 2419643 h 3981157"/>
              <a:gd name="connsiteX61" fmla="*/ 2011680 w 4811150"/>
              <a:gd name="connsiteY61" fmla="*/ 2588456 h 3981157"/>
              <a:gd name="connsiteX62" fmla="*/ 2053883 w 4811150"/>
              <a:gd name="connsiteY62" fmla="*/ 2546253 h 3981157"/>
              <a:gd name="connsiteX63" fmla="*/ 2067950 w 4811150"/>
              <a:gd name="connsiteY63" fmla="*/ 2461846 h 3981157"/>
              <a:gd name="connsiteX64" fmla="*/ 2082018 w 4811150"/>
              <a:gd name="connsiteY64" fmla="*/ 2419643 h 3981157"/>
              <a:gd name="connsiteX65" fmla="*/ 2096086 w 4811150"/>
              <a:gd name="connsiteY65" fmla="*/ 2349305 h 3981157"/>
              <a:gd name="connsiteX66" fmla="*/ 2082018 w 4811150"/>
              <a:gd name="connsiteY66" fmla="*/ 2082019 h 3981157"/>
              <a:gd name="connsiteX67" fmla="*/ 2067950 w 4811150"/>
              <a:gd name="connsiteY67" fmla="*/ 2025748 h 3981157"/>
              <a:gd name="connsiteX68" fmla="*/ 1997612 w 4811150"/>
              <a:gd name="connsiteY68" fmla="*/ 1575582 h 3981157"/>
              <a:gd name="connsiteX69" fmla="*/ 1955409 w 4811150"/>
              <a:gd name="connsiteY69" fmla="*/ 1392702 h 3981157"/>
              <a:gd name="connsiteX70" fmla="*/ 1969477 w 4811150"/>
              <a:gd name="connsiteY70" fmla="*/ 1012874 h 3981157"/>
              <a:gd name="connsiteX71" fmla="*/ 1983544 w 4811150"/>
              <a:gd name="connsiteY71" fmla="*/ 970671 h 3981157"/>
              <a:gd name="connsiteX72" fmla="*/ 2096086 w 4811150"/>
              <a:gd name="connsiteY72" fmla="*/ 900333 h 3981157"/>
              <a:gd name="connsiteX73" fmla="*/ 2152357 w 4811150"/>
              <a:gd name="connsiteY73" fmla="*/ 886265 h 3981157"/>
              <a:gd name="connsiteX74" fmla="*/ 2405575 w 4811150"/>
              <a:gd name="connsiteY74" fmla="*/ 900333 h 3981157"/>
              <a:gd name="connsiteX75" fmla="*/ 2447778 w 4811150"/>
              <a:gd name="connsiteY75" fmla="*/ 942536 h 3981157"/>
              <a:gd name="connsiteX76" fmla="*/ 2518117 w 4811150"/>
              <a:gd name="connsiteY76" fmla="*/ 1069145 h 3981157"/>
              <a:gd name="connsiteX77" fmla="*/ 2546252 w 4811150"/>
              <a:gd name="connsiteY77" fmla="*/ 1111348 h 3981157"/>
              <a:gd name="connsiteX78" fmla="*/ 2588455 w 4811150"/>
              <a:gd name="connsiteY78" fmla="*/ 1237957 h 3981157"/>
              <a:gd name="connsiteX79" fmla="*/ 2630658 w 4811150"/>
              <a:gd name="connsiteY79" fmla="*/ 1350499 h 3981157"/>
              <a:gd name="connsiteX80" fmla="*/ 2644726 w 4811150"/>
              <a:gd name="connsiteY80" fmla="*/ 1406769 h 3981157"/>
              <a:gd name="connsiteX81" fmla="*/ 2715064 w 4811150"/>
              <a:gd name="connsiteY81" fmla="*/ 1617785 h 3981157"/>
              <a:gd name="connsiteX82" fmla="*/ 2729132 w 4811150"/>
              <a:gd name="connsiteY82" fmla="*/ 1688123 h 3981157"/>
              <a:gd name="connsiteX83" fmla="*/ 2771335 w 4811150"/>
              <a:gd name="connsiteY83" fmla="*/ 1814733 h 3981157"/>
              <a:gd name="connsiteX84" fmla="*/ 2799470 w 4811150"/>
              <a:gd name="connsiteY84" fmla="*/ 1913206 h 3981157"/>
              <a:gd name="connsiteX85" fmla="*/ 2813538 w 4811150"/>
              <a:gd name="connsiteY85" fmla="*/ 2025748 h 3981157"/>
              <a:gd name="connsiteX86" fmla="*/ 2827606 w 4811150"/>
              <a:gd name="connsiteY86" fmla="*/ 2124222 h 3981157"/>
              <a:gd name="connsiteX87" fmla="*/ 2841673 w 4811150"/>
              <a:gd name="connsiteY87" fmla="*/ 2250831 h 3981157"/>
              <a:gd name="connsiteX88" fmla="*/ 2869809 w 4811150"/>
              <a:gd name="connsiteY88" fmla="*/ 2335237 h 3981157"/>
              <a:gd name="connsiteX89" fmla="*/ 2912012 w 4811150"/>
              <a:gd name="connsiteY89" fmla="*/ 2588456 h 3981157"/>
              <a:gd name="connsiteX90" fmla="*/ 2926080 w 4811150"/>
              <a:gd name="connsiteY90" fmla="*/ 2686929 h 3981157"/>
              <a:gd name="connsiteX91" fmla="*/ 2954215 w 4811150"/>
              <a:gd name="connsiteY91" fmla="*/ 2827606 h 3981157"/>
              <a:gd name="connsiteX92" fmla="*/ 2968283 w 4811150"/>
              <a:gd name="connsiteY92" fmla="*/ 2982351 h 3981157"/>
              <a:gd name="connsiteX93" fmla="*/ 3024553 w 4811150"/>
              <a:gd name="connsiteY93" fmla="*/ 3137096 h 3981157"/>
              <a:gd name="connsiteX94" fmla="*/ 3038621 w 4811150"/>
              <a:gd name="connsiteY94" fmla="*/ 3179299 h 3981157"/>
              <a:gd name="connsiteX95" fmla="*/ 3080824 w 4811150"/>
              <a:gd name="connsiteY95" fmla="*/ 3249637 h 3981157"/>
              <a:gd name="connsiteX96" fmla="*/ 3165230 w 4811150"/>
              <a:gd name="connsiteY96" fmla="*/ 3348111 h 3981157"/>
              <a:gd name="connsiteX97" fmla="*/ 3207433 w 4811150"/>
              <a:gd name="connsiteY97" fmla="*/ 3376246 h 3981157"/>
              <a:gd name="connsiteX98" fmla="*/ 3362178 w 4811150"/>
              <a:gd name="connsiteY98" fmla="*/ 3334043 h 3981157"/>
              <a:gd name="connsiteX99" fmla="*/ 3488787 w 4811150"/>
              <a:gd name="connsiteY99" fmla="*/ 3207434 h 3981157"/>
              <a:gd name="connsiteX100" fmla="*/ 3671667 w 4811150"/>
              <a:gd name="connsiteY100" fmla="*/ 3052689 h 3981157"/>
              <a:gd name="connsiteX101" fmla="*/ 3812344 w 4811150"/>
              <a:gd name="connsiteY101" fmla="*/ 2926080 h 3981157"/>
              <a:gd name="connsiteX102" fmla="*/ 3910818 w 4811150"/>
              <a:gd name="connsiteY102" fmla="*/ 2785403 h 3981157"/>
              <a:gd name="connsiteX103" fmla="*/ 3967089 w 4811150"/>
              <a:gd name="connsiteY103" fmla="*/ 2715065 h 3981157"/>
              <a:gd name="connsiteX104" fmla="*/ 4009292 w 4811150"/>
              <a:gd name="connsiteY104" fmla="*/ 2588456 h 3981157"/>
              <a:gd name="connsiteX105" fmla="*/ 4037427 w 4811150"/>
              <a:gd name="connsiteY105" fmla="*/ 2489982 h 3981157"/>
              <a:gd name="connsiteX106" fmla="*/ 4051495 w 4811150"/>
              <a:gd name="connsiteY106" fmla="*/ 2447779 h 3981157"/>
              <a:gd name="connsiteX107" fmla="*/ 4037427 w 4811150"/>
              <a:gd name="connsiteY107" fmla="*/ 2152357 h 3981157"/>
              <a:gd name="connsiteX108" fmla="*/ 3981157 w 4811150"/>
              <a:gd name="connsiteY108" fmla="*/ 1983545 h 3981157"/>
              <a:gd name="connsiteX109" fmla="*/ 3953021 w 4811150"/>
              <a:gd name="connsiteY109" fmla="*/ 1927274 h 3981157"/>
              <a:gd name="connsiteX110" fmla="*/ 3910818 w 4811150"/>
              <a:gd name="connsiteY110" fmla="*/ 1828800 h 3981157"/>
              <a:gd name="connsiteX111" fmla="*/ 3812344 w 4811150"/>
              <a:gd name="connsiteY111" fmla="*/ 1688123 h 3981157"/>
              <a:gd name="connsiteX112" fmla="*/ 3699803 w 4811150"/>
              <a:gd name="connsiteY112" fmla="*/ 1519311 h 3981157"/>
              <a:gd name="connsiteX113" fmla="*/ 3559126 w 4811150"/>
              <a:gd name="connsiteY113" fmla="*/ 1406769 h 3981157"/>
              <a:gd name="connsiteX114" fmla="*/ 3474720 w 4811150"/>
              <a:gd name="connsiteY114" fmla="*/ 1322363 h 3981157"/>
              <a:gd name="connsiteX115" fmla="*/ 3376246 w 4811150"/>
              <a:gd name="connsiteY115" fmla="*/ 1237957 h 3981157"/>
              <a:gd name="connsiteX116" fmla="*/ 3348110 w 4811150"/>
              <a:gd name="connsiteY116" fmla="*/ 1195754 h 3981157"/>
              <a:gd name="connsiteX117" fmla="*/ 3362178 w 4811150"/>
              <a:gd name="connsiteY117" fmla="*/ 998806 h 3981157"/>
              <a:gd name="connsiteX118" fmla="*/ 3376246 w 4811150"/>
              <a:gd name="connsiteY118" fmla="*/ 942536 h 3981157"/>
              <a:gd name="connsiteX119" fmla="*/ 3390313 w 4811150"/>
              <a:gd name="connsiteY119" fmla="*/ 900333 h 3981157"/>
              <a:gd name="connsiteX120" fmla="*/ 3446584 w 4811150"/>
              <a:gd name="connsiteY120" fmla="*/ 886265 h 3981157"/>
              <a:gd name="connsiteX121" fmla="*/ 3713870 w 4811150"/>
              <a:gd name="connsiteY121" fmla="*/ 886265 h 3981157"/>
              <a:gd name="connsiteX122" fmla="*/ 3727938 w 4811150"/>
              <a:gd name="connsiteY122" fmla="*/ 844062 h 3981157"/>
              <a:gd name="connsiteX123" fmla="*/ 3713870 w 4811150"/>
              <a:gd name="connsiteY123" fmla="*/ 661182 h 3981157"/>
              <a:gd name="connsiteX124" fmla="*/ 3685735 w 4811150"/>
              <a:gd name="connsiteY124" fmla="*/ 633046 h 3981157"/>
              <a:gd name="connsiteX125" fmla="*/ 3657600 w 4811150"/>
              <a:gd name="connsiteY125" fmla="*/ 562708 h 3981157"/>
              <a:gd name="connsiteX126" fmla="*/ 3601329 w 4811150"/>
              <a:gd name="connsiteY126" fmla="*/ 506437 h 3981157"/>
              <a:gd name="connsiteX127" fmla="*/ 3573193 w 4811150"/>
              <a:gd name="connsiteY127" fmla="*/ 478302 h 3981157"/>
              <a:gd name="connsiteX128" fmla="*/ 3545058 w 4811150"/>
              <a:gd name="connsiteY128" fmla="*/ 379828 h 3981157"/>
              <a:gd name="connsiteX129" fmla="*/ 3516923 w 4811150"/>
              <a:gd name="connsiteY129" fmla="*/ 309489 h 3981157"/>
              <a:gd name="connsiteX130" fmla="*/ 3502855 w 4811150"/>
              <a:gd name="connsiteY130" fmla="*/ 239151 h 3981157"/>
              <a:gd name="connsiteX131" fmla="*/ 3488787 w 4811150"/>
              <a:gd name="connsiteY131" fmla="*/ 196948 h 3981157"/>
              <a:gd name="connsiteX132" fmla="*/ 3502855 w 4811150"/>
              <a:gd name="connsiteY132" fmla="*/ 98474 h 3981157"/>
              <a:gd name="connsiteX133" fmla="*/ 3559126 w 4811150"/>
              <a:gd name="connsiteY133" fmla="*/ 42203 h 3981157"/>
              <a:gd name="connsiteX134" fmla="*/ 3657600 w 4811150"/>
              <a:gd name="connsiteY134" fmla="*/ 0 h 3981157"/>
              <a:gd name="connsiteX135" fmla="*/ 3896750 w 4811150"/>
              <a:gd name="connsiteY135" fmla="*/ 28136 h 3981157"/>
              <a:gd name="connsiteX136" fmla="*/ 3938953 w 4811150"/>
              <a:gd name="connsiteY136" fmla="*/ 70339 h 3981157"/>
              <a:gd name="connsiteX137" fmla="*/ 3981157 w 4811150"/>
              <a:gd name="connsiteY137" fmla="*/ 98474 h 3981157"/>
              <a:gd name="connsiteX138" fmla="*/ 4009292 w 4811150"/>
              <a:gd name="connsiteY138" fmla="*/ 154745 h 3981157"/>
              <a:gd name="connsiteX139" fmla="*/ 4093698 w 4811150"/>
              <a:gd name="connsiteY139" fmla="*/ 253219 h 3981157"/>
              <a:gd name="connsiteX140" fmla="*/ 4164037 w 4811150"/>
              <a:gd name="connsiteY140" fmla="*/ 309489 h 3981157"/>
              <a:gd name="connsiteX141" fmla="*/ 4332849 w 4811150"/>
              <a:gd name="connsiteY141" fmla="*/ 281354 h 3981157"/>
              <a:gd name="connsiteX142" fmla="*/ 4445390 w 4811150"/>
              <a:gd name="connsiteY142" fmla="*/ 225083 h 3981157"/>
              <a:gd name="connsiteX143" fmla="*/ 4487593 w 4811150"/>
              <a:gd name="connsiteY143" fmla="*/ 211016 h 3981157"/>
              <a:gd name="connsiteX144" fmla="*/ 4586067 w 4811150"/>
              <a:gd name="connsiteY144" fmla="*/ 182880 h 3981157"/>
              <a:gd name="connsiteX145" fmla="*/ 4628270 w 4811150"/>
              <a:gd name="connsiteY145" fmla="*/ 154745 h 3981157"/>
              <a:gd name="connsiteX146" fmla="*/ 4698609 w 4811150"/>
              <a:gd name="connsiteY146" fmla="*/ 140677 h 3981157"/>
              <a:gd name="connsiteX147" fmla="*/ 4740812 w 4811150"/>
              <a:gd name="connsiteY147" fmla="*/ 126609 h 3981157"/>
              <a:gd name="connsiteX148" fmla="*/ 4811150 w 4811150"/>
              <a:gd name="connsiteY148" fmla="*/ 112542 h 398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4811150" h="3981157">
                <a:moveTo>
                  <a:pt x="0" y="3024554"/>
                </a:moveTo>
                <a:cubicBezTo>
                  <a:pt x="4689" y="2958905"/>
                  <a:pt x="4304" y="2892694"/>
                  <a:pt x="14067" y="2827606"/>
                </a:cubicBezTo>
                <a:cubicBezTo>
                  <a:pt x="22598" y="2770733"/>
                  <a:pt x="31751" y="2734811"/>
                  <a:pt x="84406" y="2715065"/>
                </a:cubicBezTo>
                <a:cubicBezTo>
                  <a:pt x="106794" y="2706669"/>
                  <a:pt x="131298" y="2705686"/>
                  <a:pt x="154744" y="2700997"/>
                </a:cubicBezTo>
                <a:cubicBezTo>
                  <a:pt x="193676" y="2681531"/>
                  <a:pt x="234605" y="2654899"/>
                  <a:pt x="281353" y="2658794"/>
                </a:cubicBezTo>
                <a:cubicBezTo>
                  <a:pt x="315373" y="2661629"/>
                  <a:pt x="347002" y="2677551"/>
                  <a:pt x="379827" y="2686929"/>
                </a:cubicBezTo>
                <a:cubicBezTo>
                  <a:pt x="414155" y="2824240"/>
                  <a:pt x="369039" y="2670590"/>
                  <a:pt x="422030" y="2785403"/>
                </a:cubicBezTo>
                <a:cubicBezTo>
                  <a:pt x="515852" y="2988685"/>
                  <a:pt x="439817" y="2868355"/>
                  <a:pt x="506437" y="2968283"/>
                </a:cubicBezTo>
                <a:cubicBezTo>
                  <a:pt x="538766" y="3065272"/>
                  <a:pt x="513602" y="3031718"/>
                  <a:pt x="562707" y="3080825"/>
                </a:cubicBezTo>
                <a:cubicBezTo>
                  <a:pt x="647744" y="2910753"/>
                  <a:pt x="539432" y="3121559"/>
                  <a:pt x="618978" y="2982351"/>
                </a:cubicBezTo>
                <a:cubicBezTo>
                  <a:pt x="629382" y="2964143"/>
                  <a:pt x="636709" y="2944288"/>
                  <a:pt x="647113" y="2926080"/>
                </a:cubicBezTo>
                <a:cubicBezTo>
                  <a:pt x="655501" y="2911400"/>
                  <a:pt x="667688" y="2898999"/>
                  <a:pt x="675249" y="2883877"/>
                </a:cubicBezTo>
                <a:cubicBezTo>
                  <a:pt x="692068" y="2850239"/>
                  <a:pt x="705277" y="2807859"/>
                  <a:pt x="717452" y="2771336"/>
                </a:cubicBezTo>
                <a:cubicBezTo>
                  <a:pt x="722141" y="2729133"/>
                  <a:pt x="731520" y="2687189"/>
                  <a:pt x="731520" y="2644726"/>
                </a:cubicBezTo>
                <a:cubicBezTo>
                  <a:pt x="731520" y="2526264"/>
                  <a:pt x="728325" y="2258206"/>
                  <a:pt x="703384" y="2096086"/>
                </a:cubicBezTo>
                <a:cubicBezTo>
                  <a:pt x="700444" y="2076977"/>
                  <a:pt x="693511" y="2058690"/>
                  <a:pt x="689317" y="2039816"/>
                </a:cubicBezTo>
                <a:cubicBezTo>
                  <a:pt x="684130" y="2016475"/>
                  <a:pt x="682810" y="1992161"/>
                  <a:pt x="675249" y="1969477"/>
                </a:cubicBezTo>
                <a:cubicBezTo>
                  <a:pt x="634984" y="1848683"/>
                  <a:pt x="657632" y="1969347"/>
                  <a:pt x="633046" y="1871003"/>
                </a:cubicBezTo>
                <a:cubicBezTo>
                  <a:pt x="619331" y="1816143"/>
                  <a:pt x="612852" y="1757781"/>
                  <a:pt x="604910" y="1702191"/>
                </a:cubicBezTo>
                <a:cubicBezTo>
                  <a:pt x="627082" y="1591334"/>
                  <a:pt x="605077" y="1580327"/>
                  <a:pt x="801858" y="1645920"/>
                </a:cubicBezTo>
                <a:cubicBezTo>
                  <a:pt x="833315" y="1656405"/>
                  <a:pt x="872197" y="1716259"/>
                  <a:pt x="872197" y="1716259"/>
                </a:cubicBezTo>
                <a:cubicBezTo>
                  <a:pt x="881575" y="1739705"/>
                  <a:pt x="890076" y="1763521"/>
                  <a:pt x="900332" y="1786597"/>
                </a:cubicBezTo>
                <a:cubicBezTo>
                  <a:pt x="908849" y="1805760"/>
                  <a:pt x="922949" y="1822636"/>
                  <a:pt x="928467" y="1842868"/>
                </a:cubicBezTo>
                <a:cubicBezTo>
                  <a:pt x="937191" y="1874858"/>
                  <a:pt x="936603" y="1908719"/>
                  <a:pt x="942535" y="1941342"/>
                </a:cubicBezTo>
                <a:cubicBezTo>
                  <a:pt x="970541" y="2095374"/>
                  <a:pt x="942746" y="1886442"/>
                  <a:pt x="970670" y="2067951"/>
                </a:cubicBezTo>
                <a:cubicBezTo>
                  <a:pt x="976419" y="2105317"/>
                  <a:pt x="980049" y="2142979"/>
                  <a:pt x="984738" y="2180493"/>
                </a:cubicBezTo>
                <a:cubicBezTo>
                  <a:pt x="989427" y="2424333"/>
                  <a:pt x="990814" y="2668259"/>
                  <a:pt x="998806" y="2912013"/>
                </a:cubicBezTo>
                <a:cubicBezTo>
                  <a:pt x="1000197" y="2954453"/>
                  <a:pt x="1005892" y="2996737"/>
                  <a:pt x="1012873" y="3038622"/>
                </a:cubicBezTo>
                <a:cubicBezTo>
                  <a:pt x="1020459" y="3084138"/>
                  <a:pt x="1032202" y="3082997"/>
                  <a:pt x="1055077" y="3123028"/>
                </a:cubicBezTo>
                <a:cubicBezTo>
                  <a:pt x="1065481" y="3141236"/>
                  <a:pt x="1076580" y="3159404"/>
                  <a:pt x="1083212" y="3179299"/>
                </a:cubicBezTo>
                <a:cubicBezTo>
                  <a:pt x="1130239" y="3320383"/>
                  <a:pt x="1078628" y="3259121"/>
                  <a:pt x="1139483" y="3319976"/>
                </a:cubicBezTo>
                <a:cubicBezTo>
                  <a:pt x="1155266" y="3367328"/>
                  <a:pt x="1153869" y="3369770"/>
                  <a:pt x="1181686" y="3418449"/>
                </a:cubicBezTo>
                <a:cubicBezTo>
                  <a:pt x="1190074" y="3433129"/>
                  <a:pt x="1202260" y="3445530"/>
                  <a:pt x="1209821" y="3460653"/>
                </a:cubicBezTo>
                <a:cubicBezTo>
                  <a:pt x="1216453" y="3473916"/>
                  <a:pt x="1218682" y="3488972"/>
                  <a:pt x="1223889" y="3502856"/>
                </a:cubicBezTo>
                <a:cubicBezTo>
                  <a:pt x="1232756" y="3526500"/>
                  <a:pt x="1243157" y="3549550"/>
                  <a:pt x="1252024" y="3573194"/>
                </a:cubicBezTo>
                <a:cubicBezTo>
                  <a:pt x="1257231" y="3587078"/>
                  <a:pt x="1259460" y="3602134"/>
                  <a:pt x="1266092" y="3615397"/>
                </a:cubicBezTo>
                <a:cubicBezTo>
                  <a:pt x="1316845" y="3716902"/>
                  <a:pt x="1273040" y="3590564"/>
                  <a:pt x="1322363" y="3713871"/>
                </a:cubicBezTo>
                <a:cubicBezTo>
                  <a:pt x="1333377" y="3741407"/>
                  <a:pt x="1334047" y="3773601"/>
                  <a:pt x="1350498" y="3798277"/>
                </a:cubicBezTo>
                <a:lnTo>
                  <a:pt x="1406769" y="3882683"/>
                </a:lnTo>
                <a:cubicBezTo>
                  <a:pt x="1427660" y="3914020"/>
                  <a:pt x="1434403" y="3930112"/>
                  <a:pt x="1463040" y="3953022"/>
                </a:cubicBezTo>
                <a:cubicBezTo>
                  <a:pt x="1476242" y="3963584"/>
                  <a:pt x="1491175" y="3971779"/>
                  <a:pt x="1505243" y="3981157"/>
                </a:cubicBezTo>
                <a:cubicBezTo>
                  <a:pt x="1524414" y="3968377"/>
                  <a:pt x="1562216" y="3947161"/>
                  <a:pt x="1575581" y="3924886"/>
                </a:cubicBezTo>
                <a:cubicBezTo>
                  <a:pt x="1620880" y="3849388"/>
                  <a:pt x="1547799" y="3910583"/>
                  <a:pt x="1631852" y="3854548"/>
                </a:cubicBezTo>
                <a:cubicBezTo>
                  <a:pt x="1676508" y="3787565"/>
                  <a:pt x="1687419" y="3778760"/>
                  <a:pt x="1716258" y="3713871"/>
                </a:cubicBezTo>
                <a:cubicBezTo>
                  <a:pt x="1726514" y="3690795"/>
                  <a:pt x="1732301" y="3665702"/>
                  <a:pt x="1744393" y="3643533"/>
                </a:cubicBezTo>
                <a:cubicBezTo>
                  <a:pt x="1760585" y="3613847"/>
                  <a:pt x="1785541" y="3589371"/>
                  <a:pt x="1800664" y="3559126"/>
                </a:cubicBezTo>
                <a:cubicBezTo>
                  <a:pt x="1813927" y="3532600"/>
                  <a:pt x="1817393" y="3502096"/>
                  <a:pt x="1828800" y="3474720"/>
                </a:cubicBezTo>
                <a:cubicBezTo>
                  <a:pt x="1840899" y="3445683"/>
                  <a:pt x="1856935" y="3418449"/>
                  <a:pt x="1871003" y="3390314"/>
                </a:cubicBezTo>
                <a:cubicBezTo>
                  <a:pt x="1893766" y="3139909"/>
                  <a:pt x="1899589" y="3165436"/>
                  <a:pt x="1856935" y="2813539"/>
                </a:cubicBezTo>
                <a:cubicBezTo>
                  <a:pt x="1854901" y="2796755"/>
                  <a:pt x="1836896" y="2786179"/>
                  <a:pt x="1828800" y="2771336"/>
                </a:cubicBezTo>
                <a:cubicBezTo>
                  <a:pt x="1808716" y="2734515"/>
                  <a:pt x="1785792" y="2698584"/>
                  <a:pt x="1772529" y="2658794"/>
                </a:cubicBezTo>
                <a:lnTo>
                  <a:pt x="1744393" y="2574388"/>
                </a:lnTo>
                <a:cubicBezTo>
                  <a:pt x="1739704" y="2560320"/>
                  <a:pt x="1735833" y="2545953"/>
                  <a:pt x="1730326" y="2532185"/>
                </a:cubicBezTo>
                <a:cubicBezTo>
                  <a:pt x="1691173" y="2434305"/>
                  <a:pt x="1710178" y="2485809"/>
                  <a:pt x="1674055" y="2377440"/>
                </a:cubicBezTo>
                <a:cubicBezTo>
                  <a:pt x="1669366" y="2363372"/>
                  <a:pt x="1662895" y="2349778"/>
                  <a:pt x="1659987" y="2335237"/>
                </a:cubicBezTo>
                <a:lnTo>
                  <a:pt x="1645920" y="2264899"/>
                </a:lnTo>
                <a:cubicBezTo>
                  <a:pt x="1650609" y="2208628"/>
                  <a:pt x="1624713" y="2140179"/>
                  <a:pt x="1659987" y="2096086"/>
                </a:cubicBezTo>
                <a:cubicBezTo>
                  <a:pt x="1688080" y="2060970"/>
                  <a:pt x="1794972" y="2151605"/>
                  <a:pt x="1814732" y="2166425"/>
                </a:cubicBezTo>
                <a:cubicBezTo>
                  <a:pt x="1850093" y="2272506"/>
                  <a:pt x="1802393" y="2141746"/>
                  <a:pt x="1856935" y="2250831"/>
                </a:cubicBezTo>
                <a:cubicBezTo>
                  <a:pt x="1868228" y="2273417"/>
                  <a:pt x="1874814" y="2298093"/>
                  <a:pt x="1885070" y="2321169"/>
                </a:cubicBezTo>
                <a:cubicBezTo>
                  <a:pt x="1931425" y="2425468"/>
                  <a:pt x="1898381" y="2332963"/>
                  <a:pt x="1927273" y="2419643"/>
                </a:cubicBezTo>
                <a:cubicBezTo>
                  <a:pt x="1939948" y="2609770"/>
                  <a:pt x="1882138" y="2685612"/>
                  <a:pt x="2011680" y="2588456"/>
                </a:cubicBezTo>
                <a:cubicBezTo>
                  <a:pt x="2027596" y="2576519"/>
                  <a:pt x="2039815" y="2560321"/>
                  <a:pt x="2053883" y="2546253"/>
                </a:cubicBezTo>
                <a:cubicBezTo>
                  <a:pt x="2058572" y="2518117"/>
                  <a:pt x="2061762" y="2489691"/>
                  <a:pt x="2067950" y="2461846"/>
                </a:cubicBezTo>
                <a:cubicBezTo>
                  <a:pt x="2071167" y="2447370"/>
                  <a:pt x="2078421" y="2434029"/>
                  <a:pt x="2082018" y="2419643"/>
                </a:cubicBezTo>
                <a:cubicBezTo>
                  <a:pt x="2087817" y="2396447"/>
                  <a:pt x="2091397" y="2372751"/>
                  <a:pt x="2096086" y="2349305"/>
                </a:cubicBezTo>
                <a:cubicBezTo>
                  <a:pt x="2091397" y="2260210"/>
                  <a:pt x="2089747" y="2170902"/>
                  <a:pt x="2082018" y="2082019"/>
                </a:cubicBezTo>
                <a:cubicBezTo>
                  <a:pt x="2080343" y="2062757"/>
                  <a:pt x="2071129" y="2044819"/>
                  <a:pt x="2067950" y="2025748"/>
                </a:cubicBezTo>
                <a:cubicBezTo>
                  <a:pt x="2042982" y="1875938"/>
                  <a:pt x="2027397" y="1724509"/>
                  <a:pt x="1997612" y="1575582"/>
                </a:cubicBezTo>
                <a:cubicBezTo>
                  <a:pt x="1966569" y="1420364"/>
                  <a:pt x="1984600" y="1480272"/>
                  <a:pt x="1955409" y="1392702"/>
                </a:cubicBezTo>
                <a:cubicBezTo>
                  <a:pt x="1960098" y="1266093"/>
                  <a:pt x="1961049" y="1139290"/>
                  <a:pt x="1969477" y="1012874"/>
                </a:cubicBezTo>
                <a:cubicBezTo>
                  <a:pt x="1970463" y="998078"/>
                  <a:pt x="1974051" y="982063"/>
                  <a:pt x="1983544" y="970671"/>
                </a:cubicBezTo>
                <a:cubicBezTo>
                  <a:pt x="2003663" y="946528"/>
                  <a:pt x="2066185" y="911546"/>
                  <a:pt x="2096086" y="900333"/>
                </a:cubicBezTo>
                <a:cubicBezTo>
                  <a:pt x="2114189" y="893544"/>
                  <a:pt x="2133600" y="890954"/>
                  <a:pt x="2152357" y="886265"/>
                </a:cubicBezTo>
                <a:cubicBezTo>
                  <a:pt x="2236763" y="890954"/>
                  <a:pt x="2322532" y="884515"/>
                  <a:pt x="2405575" y="900333"/>
                </a:cubicBezTo>
                <a:cubicBezTo>
                  <a:pt x="2425118" y="904056"/>
                  <a:pt x="2435042" y="927252"/>
                  <a:pt x="2447778" y="942536"/>
                </a:cubicBezTo>
                <a:cubicBezTo>
                  <a:pt x="2479483" y="980582"/>
                  <a:pt x="2494174" y="1026047"/>
                  <a:pt x="2518117" y="1069145"/>
                </a:cubicBezTo>
                <a:cubicBezTo>
                  <a:pt x="2526328" y="1083924"/>
                  <a:pt x="2539749" y="1095741"/>
                  <a:pt x="2546252" y="1111348"/>
                </a:cubicBezTo>
                <a:cubicBezTo>
                  <a:pt x="2563362" y="1152412"/>
                  <a:pt x="2572835" y="1196304"/>
                  <a:pt x="2588455" y="1237957"/>
                </a:cubicBezTo>
                <a:cubicBezTo>
                  <a:pt x="2602523" y="1275471"/>
                  <a:pt x="2617988" y="1312490"/>
                  <a:pt x="2630658" y="1350499"/>
                </a:cubicBezTo>
                <a:cubicBezTo>
                  <a:pt x="2636772" y="1368841"/>
                  <a:pt x="2638904" y="1388332"/>
                  <a:pt x="2644726" y="1406769"/>
                </a:cubicBezTo>
                <a:cubicBezTo>
                  <a:pt x="2667053" y="1477471"/>
                  <a:pt x="2700523" y="1545081"/>
                  <a:pt x="2715064" y="1617785"/>
                </a:cubicBezTo>
                <a:cubicBezTo>
                  <a:pt x="2719753" y="1641231"/>
                  <a:pt x="2722563" y="1665133"/>
                  <a:pt x="2729132" y="1688123"/>
                </a:cubicBezTo>
                <a:cubicBezTo>
                  <a:pt x="2741353" y="1730898"/>
                  <a:pt x="2758066" y="1772272"/>
                  <a:pt x="2771335" y="1814733"/>
                </a:cubicBezTo>
                <a:cubicBezTo>
                  <a:pt x="2781517" y="1847317"/>
                  <a:pt x="2790092" y="1880382"/>
                  <a:pt x="2799470" y="1913206"/>
                </a:cubicBezTo>
                <a:cubicBezTo>
                  <a:pt x="2804159" y="1950720"/>
                  <a:pt x="2808541" y="1988274"/>
                  <a:pt x="2813538" y="2025748"/>
                </a:cubicBezTo>
                <a:cubicBezTo>
                  <a:pt x="2817920" y="2058615"/>
                  <a:pt x="2823493" y="2091320"/>
                  <a:pt x="2827606" y="2124222"/>
                </a:cubicBezTo>
                <a:cubicBezTo>
                  <a:pt x="2832873" y="2166357"/>
                  <a:pt x="2833345" y="2209193"/>
                  <a:pt x="2841673" y="2250831"/>
                </a:cubicBezTo>
                <a:cubicBezTo>
                  <a:pt x="2847489" y="2279912"/>
                  <a:pt x="2860430" y="2307102"/>
                  <a:pt x="2869809" y="2335237"/>
                </a:cubicBezTo>
                <a:cubicBezTo>
                  <a:pt x="2883877" y="2419643"/>
                  <a:pt x="2899910" y="2503745"/>
                  <a:pt x="2912012" y="2588456"/>
                </a:cubicBezTo>
                <a:cubicBezTo>
                  <a:pt x="2916701" y="2621280"/>
                  <a:pt x="2920318" y="2654276"/>
                  <a:pt x="2926080" y="2686929"/>
                </a:cubicBezTo>
                <a:cubicBezTo>
                  <a:pt x="2934391" y="2734022"/>
                  <a:pt x="2954215" y="2827606"/>
                  <a:pt x="2954215" y="2827606"/>
                </a:cubicBezTo>
                <a:cubicBezTo>
                  <a:pt x="2958904" y="2879188"/>
                  <a:pt x="2959282" y="2931345"/>
                  <a:pt x="2968283" y="2982351"/>
                </a:cubicBezTo>
                <a:cubicBezTo>
                  <a:pt x="2974850" y="3019566"/>
                  <a:pt x="3010567" y="3099801"/>
                  <a:pt x="3024553" y="3137096"/>
                </a:cubicBezTo>
                <a:cubicBezTo>
                  <a:pt x="3029760" y="3150981"/>
                  <a:pt x="3031989" y="3166036"/>
                  <a:pt x="3038621" y="3179299"/>
                </a:cubicBezTo>
                <a:cubicBezTo>
                  <a:pt x="3050849" y="3203755"/>
                  <a:pt x="3065657" y="3226887"/>
                  <a:pt x="3080824" y="3249637"/>
                </a:cubicBezTo>
                <a:cubicBezTo>
                  <a:pt x="3104110" y="3284567"/>
                  <a:pt x="3132628" y="3320943"/>
                  <a:pt x="3165230" y="3348111"/>
                </a:cubicBezTo>
                <a:cubicBezTo>
                  <a:pt x="3178218" y="3358935"/>
                  <a:pt x="3193365" y="3366868"/>
                  <a:pt x="3207433" y="3376246"/>
                </a:cubicBezTo>
                <a:cubicBezTo>
                  <a:pt x="3259015" y="3362178"/>
                  <a:pt x="3316332" y="3361551"/>
                  <a:pt x="3362178" y="3334043"/>
                </a:cubicBezTo>
                <a:cubicBezTo>
                  <a:pt x="3413357" y="3303336"/>
                  <a:pt x="3441675" y="3244076"/>
                  <a:pt x="3488787" y="3207434"/>
                </a:cubicBezTo>
                <a:cubicBezTo>
                  <a:pt x="3791488" y="2972001"/>
                  <a:pt x="3500615" y="3206637"/>
                  <a:pt x="3671667" y="3052689"/>
                </a:cubicBezTo>
                <a:cubicBezTo>
                  <a:pt x="3744478" y="2987158"/>
                  <a:pt x="3753334" y="2992466"/>
                  <a:pt x="3812344" y="2926080"/>
                </a:cubicBezTo>
                <a:cubicBezTo>
                  <a:pt x="3905150" y="2821674"/>
                  <a:pt x="3835451" y="2893070"/>
                  <a:pt x="3910818" y="2785403"/>
                </a:cubicBezTo>
                <a:cubicBezTo>
                  <a:pt x="3928037" y="2760805"/>
                  <a:pt x="3948332" y="2738511"/>
                  <a:pt x="3967089" y="2715065"/>
                </a:cubicBezTo>
                <a:cubicBezTo>
                  <a:pt x="4000803" y="2580210"/>
                  <a:pt x="3956316" y="2747385"/>
                  <a:pt x="4009292" y="2588456"/>
                </a:cubicBezTo>
                <a:cubicBezTo>
                  <a:pt x="4020087" y="2556070"/>
                  <a:pt x="4027618" y="2522680"/>
                  <a:pt x="4037427" y="2489982"/>
                </a:cubicBezTo>
                <a:cubicBezTo>
                  <a:pt x="4041688" y="2475779"/>
                  <a:pt x="4046806" y="2461847"/>
                  <a:pt x="4051495" y="2447779"/>
                </a:cubicBezTo>
                <a:cubicBezTo>
                  <a:pt x="4046806" y="2349305"/>
                  <a:pt x="4044988" y="2250652"/>
                  <a:pt x="4037427" y="2152357"/>
                </a:cubicBezTo>
                <a:cubicBezTo>
                  <a:pt x="4032391" y="2086884"/>
                  <a:pt x="4008830" y="2044426"/>
                  <a:pt x="3981157" y="1983545"/>
                </a:cubicBezTo>
                <a:cubicBezTo>
                  <a:pt x="3972479" y="1964454"/>
                  <a:pt x="3961699" y="1946365"/>
                  <a:pt x="3953021" y="1927274"/>
                </a:cubicBezTo>
                <a:cubicBezTo>
                  <a:pt x="3938243" y="1894763"/>
                  <a:pt x="3927749" y="1860244"/>
                  <a:pt x="3910818" y="1828800"/>
                </a:cubicBezTo>
                <a:cubicBezTo>
                  <a:pt x="3868762" y="1750695"/>
                  <a:pt x="3855962" y="1753550"/>
                  <a:pt x="3812344" y="1688123"/>
                </a:cubicBezTo>
                <a:cubicBezTo>
                  <a:pt x="3807472" y="1680814"/>
                  <a:pt x="3727266" y="1544661"/>
                  <a:pt x="3699803" y="1519311"/>
                </a:cubicBezTo>
                <a:cubicBezTo>
                  <a:pt x="3655677" y="1478579"/>
                  <a:pt x="3601589" y="1449232"/>
                  <a:pt x="3559126" y="1406769"/>
                </a:cubicBezTo>
                <a:cubicBezTo>
                  <a:pt x="3530991" y="1378634"/>
                  <a:pt x="3505791" y="1347219"/>
                  <a:pt x="3474720" y="1322363"/>
                </a:cubicBezTo>
                <a:cubicBezTo>
                  <a:pt x="3456100" y="1307468"/>
                  <a:pt x="3398191" y="1265389"/>
                  <a:pt x="3376246" y="1237957"/>
                </a:cubicBezTo>
                <a:cubicBezTo>
                  <a:pt x="3365684" y="1224755"/>
                  <a:pt x="3357489" y="1209822"/>
                  <a:pt x="3348110" y="1195754"/>
                </a:cubicBezTo>
                <a:cubicBezTo>
                  <a:pt x="3352799" y="1130105"/>
                  <a:pt x="3354910" y="1064220"/>
                  <a:pt x="3362178" y="998806"/>
                </a:cubicBezTo>
                <a:cubicBezTo>
                  <a:pt x="3364313" y="979590"/>
                  <a:pt x="3370935" y="961126"/>
                  <a:pt x="3376246" y="942536"/>
                </a:cubicBezTo>
                <a:cubicBezTo>
                  <a:pt x="3380320" y="928278"/>
                  <a:pt x="3378734" y="909596"/>
                  <a:pt x="3390313" y="900333"/>
                </a:cubicBezTo>
                <a:cubicBezTo>
                  <a:pt x="3405410" y="888255"/>
                  <a:pt x="3427827" y="890954"/>
                  <a:pt x="3446584" y="886265"/>
                </a:cubicBezTo>
                <a:cubicBezTo>
                  <a:pt x="3545724" y="919313"/>
                  <a:pt x="3546881" y="925557"/>
                  <a:pt x="3713870" y="886265"/>
                </a:cubicBezTo>
                <a:cubicBezTo>
                  <a:pt x="3728304" y="882869"/>
                  <a:pt x="3723249" y="858130"/>
                  <a:pt x="3727938" y="844062"/>
                </a:cubicBezTo>
                <a:cubicBezTo>
                  <a:pt x="3723249" y="783102"/>
                  <a:pt x="3725861" y="721135"/>
                  <a:pt x="3713870" y="661182"/>
                </a:cubicBezTo>
                <a:cubicBezTo>
                  <a:pt x="3711269" y="648176"/>
                  <a:pt x="3692315" y="644562"/>
                  <a:pt x="3685735" y="633046"/>
                </a:cubicBezTo>
                <a:cubicBezTo>
                  <a:pt x="3673207" y="611121"/>
                  <a:pt x="3671607" y="583719"/>
                  <a:pt x="3657600" y="562708"/>
                </a:cubicBezTo>
                <a:cubicBezTo>
                  <a:pt x="3642886" y="540637"/>
                  <a:pt x="3620086" y="525194"/>
                  <a:pt x="3601329" y="506437"/>
                </a:cubicBezTo>
                <a:lnTo>
                  <a:pt x="3573193" y="478302"/>
                </a:lnTo>
                <a:cubicBezTo>
                  <a:pt x="3562106" y="433950"/>
                  <a:pt x="3560197" y="420198"/>
                  <a:pt x="3545058" y="379828"/>
                </a:cubicBezTo>
                <a:cubicBezTo>
                  <a:pt x="3536191" y="356183"/>
                  <a:pt x="3524179" y="333676"/>
                  <a:pt x="3516923" y="309489"/>
                </a:cubicBezTo>
                <a:cubicBezTo>
                  <a:pt x="3510052" y="286587"/>
                  <a:pt x="3508654" y="262347"/>
                  <a:pt x="3502855" y="239151"/>
                </a:cubicBezTo>
                <a:cubicBezTo>
                  <a:pt x="3499258" y="224765"/>
                  <a:pt x="3493476" y="211016"/>
                  <a:pt x="3488787" y="196948"/>
                </a:cubicBezTo>
                <a:cubicBezTo>
                  <a:pt x="3493476" y="164123"/>
                  <a:pt x="3489134" y="128660"/>
                  <a:pt x="3502855" y="98474"/>
                </a:cubicBezTo>
                <a:cubicBezTo>
                  <a:pt x="3513832" y="74325"/>
                  <a:pt x="3537905" y="58119"/>
                  <a:pt x="3559126" y="42203"/>
                </a:cubicBezTo>
                <a:cubicBezTo>
                  <a:pt x="3586938" y="21344"/>
                  <a:pt x="3625005" y="10865"/>
                  <a:pt x="3657600" y="0"/>
                </a:cubicBezTo>
                <a:cubicBezTo>
                  <a:pt x="3737317" y="9379"/>
                  <a:pt x="3818880" y="8668"/>
                  <a:pt x="3896750" y="28136"/>
                </a:cubicBezTo>
                <a:cubicBezTo>
                  <a:pt x="3916051" y="32961"/>
                  <a:pt x="3923669" y="57603"/>
                  <a:pt x="3938953" y="70339"/>
                </a:cubicBezTo>
                <a:cubicBezTo>
                  <a:pt x="3951942" y="81163"/>
                  <a:pt x="3967089" y="89096"/>
                  <a:pt x="3981157" y="98474"/>
                </a:cubicBezTo>
                <a:cubicBezTo>
                  <a:pt x="3990535" y="117231"/>
                  <a:pt x="3997659" y="137296"/>
                  <a:pt x="4009292" y="154745"/>
                </a:cubicBezTo>
                <a:cubicBezTo>
                  <a:pt x="4121046" y="322376"/>
                  <a:pt x="4023484" y="165449"/>
                  <a:pt x="4093698" y="253219"/>
                </a:cubicBezTo>
                <a:cubicBezTo>
                  <a:pt x="4139974" y="311065"/>
                  <a:pt x="4097097" y="287177"/>
                  <a:pt x="4164037" y="309489"/>
                </a:cubicBezTo>
                <a:cubicBezTo>
                  <a:pt x="4222022" y="303047"/>
                  <a:pt x="4279474" y="305616"/>
                  <a:pt x="4332849" y="281354"/>
                </a:cubicBezTo>
                <a:cubicBezTo>
                  <a:pt x="4371031" y="263998"/>
                  <a:pt x="4405600" y="238346"/>
                  <a:pt x="4445390" y="225083"/>
                </a:cubicBezTo>
                <a:cubicBezTo>
                  <a:pt x="4459458" y="220394"/>
                  <a:pt x="4473335" y="215090"/>
                  <a:pt x="4487593" y="211016"/>
                </a:cubicBezTo>
                <a:cubicBezTo>
                  <a:pt x="4508628" y="205006"/>
                  <a:pt x="4563580" y="194124"/>
                  <a:pt x="4586067" y="182880"/>
                </a:cubicBezTo>
                <a:cubicBezTo>
                  <a:pt x="4601189" y="175319"/>
                  <a:pt x="4612439" y="160681"/>
                  <a:pt x="4628270" y="154745"/>
                </a:cubicBezTo>
                <a:cubicBezTo>
                  <a:pt x="4650658" y="146349"/>
                  <a:pt x="4675412" y="146476"/>
                  <a:pt x="4698609" y="140677"/>
                </a:cubicBezTo>
                <a:cubicBezTo>
                  <a:pt x="4712995" y="137080"/>
                  <a:pt x="4726426" y="130205"/>
                  <a:pt x="4740812" y="126609"/>
                </a:cubicBezTo>
                <a:cubicBezTo>
                  <a:pt x="4764008" y="120810"/>
                  <a:pt x="4811150" y="112542"/>
                  <a:pt x="4811150" y="112542"/>
                </a:cubicBezTo>
              </a:path>
            </a:pathLst>
          </a:custGeom>
          <a:ln>
            <a:solidFill>
              <a:srgbClr val="92D050"/>
            </a:solidFill>
            <a:prstDash val="sysDot"/>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7" name="16 Elipse"/>
          <p:cNvSpPr/>
          <p:nvPr/>
        </p:nvSpPr>
        <p:spPr>
          <a:xfrm>
            <a:off x="6182912" y="1095907"/>
            <a:ext cx="907409" cy="883739"/>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ES" sz="3200" b="1" dirty="0">
                <a:solidFill>
                  <a:schemeClr val="tx1"/>
                </a:solidFill>
              </a:rPr>
              <a:t>2</a:t>
            </a:r>
          </a:p>
        </p:txBody>
      </p:sp>
      <p:sp>
        <p:nvSpPr>
          <p:cNvPr id="18" name="17 Triángulo isósceles"/>
          <p:cNvSpPr/>
          <p:nvPr/>
        </p:nvSpPr>
        <p:spPr>
          <a:xfrm>
            <a:off x="1021249" y="4220655"/>
            <a:ext cx="808529" cy="807285"/>
          </a:xfrm>
          <a:prstGeom prst="triangl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s-ES" sz="3200" b="1" dirty="0">
                <a:solidFill>
                  <a:schemeClr val="tx1"/>
                </a:solidFill>
              </a:rPr>
              <a:t>1</a:t>
            </a:r>
          </a:p>
        </p:txBody>
      </p:sp>
      <p:sp>
        <p:nvSpPr>
          <p:cNvPr id="22" name="21 CuadroTexto"/>
          <p:cNvSpPr txBox="1"/>
          <p:nvPr/>
        </p:nvSpPr>
        <p:spPr>
          <a:xfrm>
            <a:off x="82642" y="-16358"/>
            <a:ext cx="4993414" cy="1661993"/>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es-ES" b="1" dirty="0"/>
              <a:t>Proyecto:  LIFE </a:t>
            </a:r>
            <a:r>
              <a:rPr lang="es-ES" b="1" dirty="0" err="1"/>
              <a:t>Oreka</a:t>
            </a:r>
            <a:r>
              <a:rPr lang="es-ES" b="1" dirty="0"/>
              <a:t> </a:t>
            </a:r>
            <a:r>
              <a:rPr lang="es-ES" b="1" dirty="0" err="1"/>
              <a:t>Mendian</a:t>
            </a:r>
            <a:r>
              <a:rPr lang="es-ES" b="1" dirty="0"/>
              <a:t> </a:t>
            </a:r>
          </a:p>
          <a:p>
            <a:pPr algn="ctr"/>
            <a:r>
              <a:rPr lang="es-ES" b="1" dirty="0"/>
              <a:t>Equipo Hazi</a:t>
            </a:r>
          </a:p>
          <a:p>
            <a:pPr algn="ctr"/>
            <a:r>
              <a:rPr lang="es-ES" sz="1600" dirty="0"/>
              <a:t>RETO: ¿Qué y cómo podemos hacer nosotros  para mejorar la coordinación de todos los agentes que intervienen en la gestión del territorio?</a:t>
            </a:r>
          </a:p>
          <a:p>
            <a:pPr algn="ctr"/>
            <a:endParaRPr lang="es-ES" b="1" dirty="0"/>
          </a:p>
        </p:txBody>
      </p:sp>
      <p:sp>
        <p:nvSpPr>
          <p:cNvPr id="20" name="9 CuadroTexto"/>
          <p:cNvSpPr txBox="1">
            <a:spLocks noChangeArrowheads="1"/>
          </p:cNvSpPr>
          <p:nvPr/>
        </p:nvSpPr>
        <p:spPr bwMode="auto">
          <a:xfrm>
            <a:off x="2115196" y="6442502"/>
            <a:ext cx="7028804" cy="415498"/>
          </a:xfrm>
          <a:prstGeom prst="rect">
            <a:avLst/>
          </a:prstGeom>
          <a:noFill/>
          <a:ln w="9525">
            <a:noFill/>
            <a:miter lim="800000"/>
            <a:headEnd/>
            <a:tailEnd/>
          </a:ln>
        </p:spPr>
        <p:txBody>
          <a:bodyPr wrap="square">
            <a:spAutoFit/>
          </a:bodyPr>
          <a:lstStyle/>
          <a:p>
            <a:pPr algn="r"/>
            <a:r>
              <a:rPr lang="es-ES" sz="1050" dirty="0">
                <a:solidFill>
                  <a:schemeClr val="bg1">
                    <a:lumMod val="65000"/>
                  </a:schemeClr>
                </a:solidFill>
                <a:latin typeface="Calibri" pitchFamily="34" charset="0"/>
              </a:rPr>
              <a:t>*Adaptado modelo de las 4 acciones. Estrategia del Océano Azul</a:t>
            </a:r>
          </a:p>
          <a:p>
            <a:pPr algn="r"/>
            <a:r>
              <a:rPr lang="es-ES" sz="1050" dirty="0">
                <a:solidFill>
                  <a:schemeClr val="bg1">
                    <a:lumMod val="65000"/>
                  </a:schemeClr>
                </a:solidFill>
                <a:latin typeface="Calibri" pitchFamily="34" charset="0"/>
              </a:rPr>
              <a:t>* Modelo Belfast de Sean </a:t>
            </a:r>
            <a:r>
              <a:rPr lang="es-ES" sz="1050" dirty="0" err="1">
                <a:solidFill>
                  <a:schemeClr val="bg1">
                    <a:lumMod val="65000"/>
                  </a:schemeClr>
                </a:solidFill>
                <a:latin typeface="Calibri" pitchFamily="34" charset="0"/>
              </a:rPr>
              <a:t>Gaffney</a:t>
            </a:r>
            <a:r>
              <a:rPr lang="es-ES" sz="1050" dirty="0">
                <a:solidFill>
                  <a:schemeClr val="bg1">
                    <a:lumMod val="65000"/>
                  </a:schemeClr>
                </a:solidFill>
                <a:latin typeface="Calibri" pitchFamily="34" charset="0"/>
              </a:rPr>
              <a:t>. Conocido a través de Eugenio Molini en Gestión del Cambio desde la Participación Genuina</a:t>
            </a:r>
          </a:p>
        </p:txBody>
      </p:sp>
      <p:sp>
        <p:nvSpPr>
          <p:cNvPr id="25" name="7 CuadroTexto"/>
          <p:cNvSpPr txBox="1"/>
          <p:nvPr/>
        </p:nvSpPr>
        <p:spPr>
          <a:xfrm>
            <a:off x="6976959" y="912285"/>
            <a:ext cx="2040779" cy="1061829"/>
          </a:xfrm>
          <a:prstGeom prst="rect">
            <a:avLst/>
          </a:prstGeom>
          <a:noFill/>
        </p:spPr>
        <p:txBody>
          <a:bodyPr wrap="square" rtlCol="0">
            <a:spAutoFit/>
          </a:bodyPr>
          <a:lstStyle/>
          <a:p>
            <a:pPr algn="ctr"/>
            <a:r>
              <a:rPr lang="es-ES" sz="1050" b="1" dirty="0">
                <a:solidFill>
                  <a:schemeClr val="tx2">
                    <a:lumMod val="60000"/>
                    <a:lumOff val="40000"/>
                  </a:schemeClr>
                </a:solidFill>
              </a:rPr>
              <a:t>¿Qué nos gustaría que sucediera durante el desarrollo del proyecto respecto a la coordinación de todos los agentes que intervienen en la gestión del territorio?</a:t>
            </a:r>
          </a:p>
        </p:txBody>
      </p:sp>
      <p:sp>
        <p:nvSpPr>
          <p:cNvPr id="3" name="CuadroTexto 2"/>
          <p:cNvSpPr txBox="1"/>
          <p:nvPr/>
        </p:nvSpPr>
        <p:spPr>
          <a:xfrm>
            <a:off x="82642" y="2040592"/>
            <a:ext cx="2923086" cy="1015663"/>
          </a:xfrm>
          <a:prstGeom prst="rect">
            <a:avLst/>
          </a:prstGeom>
          <a:noFill/>
        </p:spPr>
        <p:txBody>
          <a:bodyPr wrap="square" rtlCol="0">
            <a:spAutoFit/>
          </a:bodyPr>
          <a:lstStyle/>
          <a:p>
            <a:pPr algn="ctr"/>
            <a:r>
              <a:rPr lang="es-ES" sz="1200" b="1" dirty="0"/>
              <a:t>Puntos de dolor y </a:t>
            </a:r>
          </a:p>
          <a:p>
            <a:pPr algn="ctr"/>
            <a:r>
              <a:rPr lang="es-ES" sz="1200" b="1" dirty="0"/>
              <a:t>“Momentos de la verdad”</a:t>
            </a:r>
          </a:p>
          <a:p>
            <a:pPr algn="ctr"/>
            <a:r>
              <a:rPr lang="es-ES" sz="1200" dirty="0"/>
              <a:t>Espacios de interacción  donde nos la jugamos en los que vemos que tenemos que mejorar  </a:t>
            </a:r>
          </a:p>
        </p:txBody>
      </p:sp>
      <p:cxnSp>
        <p:nvCxnSpPr>
          <p:cNvPr id="6" name="Conector recto de flecha 5"/>
          <p:cNvCxnSpPr>
            <a:cxnSpLocks/>
            <a:endCxn id="11" idx="21"/>
          </p:cNvCxnSpPr>
          <p:nvPr/>
        </p:nvCxnSpPr>
        <p:spPr>
          <a:xfrm>
            <a:off x="2202619" y="3048493"/>
            <a:ext cx="681258" cy="386315"/>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sp>
        <p:nvSpPr>
          <p:cNvPr id="4" name="Rectángulo 3"/>
          <p:cNvSpPr/>
          <p:nvPr/>
        </p:nvSpPr>
        <p:spPr>
          <a:xfrm>
            <a:off x="2167515" y="4296175"/>
            <a:ext cx="3622708" cy="178510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182563" lvl="1">
              <a:spcAft>
                <a:spcPts val="0"/>
              </a:spcAft>
            </a:pPr>
            <a:r>
              <a:rPr lang="es-ES" sz="1100" b="1" dirty="0">
                <a:latin typeface="Times New Roman" panose="02020603050405020304" pitchFamily="18" charset="0"/>
                <a:ea typeface="Arial Unicode MS" panose="020B0604020202020204" pitchFamily="34" charset="-128"/>
                <a:cs typeface="Calibri" panose="020F0502020204030204" pitchFamily="34" charset="0"/>
              </a:rPr>
              <a:t>Punto 1</a:t>
            </a:r>
            <a:r>
              <a:rPr lang="es-ES" sz="1100" dirty="0">
                <a:latin typeface="Times New Roman" panose="02020603050405020304" pitchFamily="18" charset="0"/>
                <a:ea typeface="Arial Unicode MS" panose="020B0604020202020204" pitchFamily="34" charset="-128"/>
                <a:cs typeface="Calibri" panose="020F0502020204030204" pitchFamily="34" charset="0"/>
              </a:rPr>
              <a:t>. Diferenciación de grupos por colectivos en la coordinación general: planificación de cómo abordar los momentos, los grupos, las temáticas, etc. integrando las aportaciones de todos ellos, teniendo en cuenta posibles encuentros de intereses entre los diferentes colectivos implicados. Es importante que todos asuman que “forman parte” del proyecto desde su inicio.</a:t>
            </a:r>
            <a:endParaRPr lang="es-ES" sz="1100" dirty="0">
              <a:latin typeface="Times New Roman" panose="02020603050405020304" pitchFamily="18" charset="0"/>
              <a:ea typeface="Arial Unicode MS" panose="020B0604020202020204" pitchFamily="34" charset="-128"/>
            </a:endParaRPr>
          </a:p>
          <a:p>
            <a:pPr marL="466725">
              <a:spcAft>
                <a:spcPts val="0"/>
              </a:spcAft>
            </a:pPr>
            <a:r>
              <a:rPr lang="es-ES" sz="1100" i="1" u="sng" dirty="0">
                <a:latin typeface="Times New Roman" panose="02020603050405020304" pitchFamily="18" charset="0"/>
                <a:ea typeface="Arial Unicode MS" panose="020B0604020202020204" pitchFamily="34" charset="-128"/>
                <a:cs typeface="Calibri" panose="020F0502020204030204" pitchFamily="34" charset="0"/>
              </a:rPr>
              <a:t>Momento de la verdad</a:t>
            </a:r>
            <a:r>
              <a:rPr lang="es-ES" sz="1100" i="1" dirty="0">
                <a:latin typeface="Times New Roman" panose="02020603050405020304" pitchFamily="18" charset="0"/>
                <a:ea typeface="Arial Unicode MS" panose="020B0604020202020204" pitchFamily="34" charset="-128"/>
                <a:cs typeface="Calibri" panose="020F0502020204030204" pitchFamily="34" charset="0"/>
              </a:rPr>
              <a:t>: Planificación de la coordinación: cómo abordar los momentos, los grupos las temáticas…</a:t>
            </a:r>
            <a:endParaRPr lang="es-ES" sz="1100" dirty="0">
              <a:effectLst/>
              <a:latin typeface="Times New Roman" panose="02020603050405020304" pitchFamily="18" charset="0"/>
              <a:ea typeface="Arial Unicode MS" panose="020B0604020202020204" pitchFamily="34" charset="-128"/>
            </a:endParaRPr>
          </a:p>
        </p:txBody>
      </p:sp>
      <p:sp>
        <p:nvSpPr>
          <p:cNvPr id="5" name="Rectángulo 4"/>
          <p:cNvSpPr/>
          <p:nvPr/>
        </p:nvSpPr>
        <p:spPr>
          <a:xfrm>
            <a:off x="4988131" y="2055500"/>
            <a:ext cx="3093506" cy="110799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92075" lvl="1">
              <a:spcAft>
                <a:spcPts val="0"/>
              </a:spcAft>
            </a:pPr>
            <a:r>
              <a:rPr lang="es-ES" sz="1100" b="1" dirty="0">
                <a:latin typeface="Times New Roman" panose="02020603050405020304" pitchFamily="18" charset="0"/>
                <a:ea typeface="Arial Unicode MS" panose="020B0604020202020204" pitchFamily="34" charset="-128"/>
                <a:cs typeface="Calibri" panose="020F0502020204030204" pitchFamily="34" charset="0"/>
              </a:rPr>
              <a:t>Punto 2</a:t>
            </a:r>
            <a:r>
              <a:rPr lang="es-ES" sz="1100" dirty="0">
                <a:latin typeface="Times New Roman" panose="02020603050405020304" pitchFamily="18" charset="0"/>
                <a:ea typeface="Arial Unicode MS" panose="020B0604020202020204" pitchFamily="34" charset="-128"/>
                <a:cs typeface="Calibri" panose="020F0502020204030204" pitchFamily="34" charset="0"/>
              </a:rPr>
              <a:t>. Llegar a conseguir los datos reales y homologables de uso ganadero en pastos de montaña a partir de distintos modelos de gestión en los diferentes territorios.</a:t>
            </a:r>
            <a:endParaRPr lang="es-ES" sz="1100" dirty="0">
              <a:latin typeface="Times New Roman" panose="02020603050405020304" pitchFamily="18" charset="0"/>
              <a:ea typeface="Arial Unicode MS" panose="020B0604020202020204" pitchFamily="34" charset="-128"/>
            </a:endParaRPr>
          </a:p>
          <a:p>
            <a:pPr marL="466725">
              <a:spcAft>
                <a:spcPts val="0"/>
              </a:spcAft>
            </a:pPr>
            <a:r>
              <a:rPr lang="es-ES" sz="1100" i="1" u="sng" dirty="0">
                <a:latin typeface="Times New Roman" panose="02020603050405020304" pitchFamily="18" charset="0"/>
                <a:ea typeface="Arial Unicode MS" panose="020B0604020202020204" pitchFamily="34" charset="-128"/>
                <a:cs typeface="Calibri" panose="020F0502020204030204" pitchFamily="34" charset="0"/>
              </a:rPr>
              <a:t>Momento de la verdad:</a:t>
            </a:r>
            <a:r>
              <a:rPr lang="es-ES" sz="1100" i="1" dirty="0">
                <a:latin typeface="Times New Roman" panose="02020603050405020304" pitchFamily="18" charset="0"/>
                <a:ea typeface="Arial Unicode MS" panose="020B0604020202020204" pitchFamily="34" charset="-128"/>
                <a:cs typeface="Calibri" panose="020F0502020204030204" pitchFamily="34" charset="0"/>
              </a:rPr>
              <a:t> Obtención y homologación de datos de uso ganadero.</a:t>
            </a:r>
            <a:endParaRPr lang="es-ES" sz="1100" dirty="0">
              <a:effectLst/>
              <a:latin typeface="Times New Roman" panose="02020603050405020304" pitchFamily="18" charset="0"/>
              <a:ea typeface="Arial Unicode MS" panose="020B0604020202020204" pitchFamily="34" charset="-128"/>
            </a:endParaRPr>
          </a:p>
        </p:txBody>
      </p:sp>
      <p:sp>
        <p:nvSpPr>
          <p:cNvPr id="12" name="Rectángulo 11"/>
          <p:cNvSpPr/>
          <p:nvPr/>
        </p:nvSpPr>
        <p:spPr>
          <a:xfrm>
            <a:off x="6140459" y="3524719"/>
            <a:ext cx="2743763" cy="229293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182563" lvl="1">
              <a:spcAft>
                <a:spcPts val="0"/>
              </a:spcAft>
            </a:pPr>
            <a:r>
              <a:rPr lang="es-ES" sz="1100" b="1" dirty="0">
                <a:latin typeface="Times New Roman" panose="02020603050405020304" pitchFamily="18" charset="0"/>
                <a:ea typeface="Arial Unicode MS" panose="020B0604020202020204" pitchFamily="34" charset="-128"/>
                <a:cs typeface="Calibri" panose="020F0502020204030204" pitchFamily="34" charset="0"/>
              </a:rPr>
              <a:t>Punto 3. </a:t>
            </a:r>
            <a:r>
              <a:rPr lang="es-ES" sz="1100" dirty="0">
                <a:latin typeface="Times New Roman" panose="02020603050405020304" pitchFamily="18" charset="0"/>
                <a:ea typeface="Arial Unicode MS" panose="020B0604020202020204" pitchFamily="34" charset="-128"/>
                <a:cs typeface="Calibri" panose="020F0502020204030204" pitchFamily="34" charset="0"/>
              </a:rPr>
              <a:t>Acción de consensuar entre todos los colectivos cuáles son las “Buenas Prácticas para la conservación de hábitats </a:t>
            </a:r>
            <a:r>
              <a:rPr lang="es-ES" sz="1100" dirty="0" err="1">
                <a:latin typeface="Times New Roman" panose="02020603050405020304" pitchFamily="18" charset="0"/>
                <a:ea typeface="Arial Unicode MS" panose="020B0604020202020204" pitchFamily="34" charset="-128"/>
                <a:cs typeface="Calibri" panose="020F0502020204030204" pitchFamily="34" charset="0"/>
              </a:rPr>
              <a:t>pascícolas</a:t>
            </a:r>
            <a:r>
              <a:rPr lang="es-ES" sz="1100" dirty="0">
                <a:latin typeface="Times New Roman" panose="02020603050405020304" pitchFamily="18" charset="0"/>
                <a:ea typeface="Arial Unicode MS" panose="020B0604020202020204" pitchFamily="34" charset="-128"/>
                <a:cs typeface="Calibri" panose="020F0502020204030204" pitchFamily="34" charset="0"/>
              </a:rPr>
              <a:t> de montaña” que hemos de establecer. Habrá que valorar el uso de prácticas tradicionales (fuego, abonados, desbroces…) y su correspondencia con las exigencias de la normativa vigente: ZEC, PORN, PRUG, etc.</a:t>
            </a:r>
            <a:endParaRPr lang="es-ES" sz="1100" dirty="0">
              <a:latin typeface="Times New Roman" panose="02020603050405020304" pitchFamily="18" charset="0"/>
              <a:ea typeface="Arial Unicode MS" panose="020B0604020202020204" pitchFamily="34" charset="-128"/>
            </a:endParaRPr>
          </a:p>
          <a:p>
            <a:pPr marL="466725">
              <a:spcAft>
                <a:spcPts val="0"/>
              </a:spcAft>
            </a:pPr>
            <a:r>
              <a:rPr lang="es-ES" sz="1100" i="1" u="sng" dirty="0">
                <a:latin typeface="Times New Roman" panose="02020603050405020304" pitchFamily="18" charset="0"/>
                <a:ea typeface="Arial Unicode MS" panose="020B0604020202020204" pitchFamily="34" charset="-128"/>
                <a:cs typeface="Calibri" panose="020F0502020204030204" pitchFamily="34" charset="0"/>
              </a:rPr>
              <a:t>Momento de la verdad</a:t>
            </a:r>
            <a:r>
              <a:rPr lang="es-ES" sz="1100" i="1" dirty="0">
                <a:latin typeface="Times New Roman" panose="02020603050405020304" pitchFamily="18" charset="0"/>
                <a:ea typeface="Arial Unicode MS" panose="020B0604020202020204" pitchFamily="34" charset="-128"/>
                <a:cs typeface="Calibri" panose="020F0502020204030204" pitchFamily="34" charset="0"/>
              </a:rPr>
              <a:t>: Consensuar Buenas Prácticas para la conservación de pastos de montaña.</a:t>
            </a:r>
            <a:endParaRPr lang="es-ES" sz="1100" dirty="0">
              <a:effectLst/>
              <a:latin typeface="Times New Roman" panose="02020603050405020304" pitchFamily="18" charset="0"/>
              <a:ea typeface="Arial Unicode MS" panose="020B0604020202020204" pitchFamily="34" charset="-128"/>
            </a:endParaRPr>
          </a:p>
        </p:txBody>
      </p:sp>
      <p:sp>
        <p:nvSpPr>
          <p:cNvPr id="26" name="Elipse 25"/>
          <p:cNvSpPr/>
          <p:nvPr/>
        </p:nvSpPr>
        <p:spPr>
          <a:xfrm>
            <a:off x="2488989" y="3810673"/>
            <a:ext cx="511127" cy="515434"/>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s-ES"/>
          </a:p>
        </p:txBody>
      </p:sp>
      <p:sp>
        <p:nvSpPr>
          <p:cNvPr id="27" name="Elipse 26"/>
          <p:cNvSpPr/>
          <p:nvPr/>
        </p:nvSpPr>
        <p:spPr>
          <a:xfrm>
            <a:off x="5790223" y="3541177"/>
            <a:ext cx="560346" cy="5272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s-ES"/>
          </a:p>
        </p:txBody>
      </p:sp>
      <p:sp>
        <p:nvSpPr>
          <p:cNvPr id="28" name="Elipse 27"/>
          <p:cNvSpPr/>
          <p:nvPr/>
        </p:nvSpPr>
        <p:spPr>
          <a:xfrm>
            <a:off x="4652782" y="2197939"/>
            <a:ext cx="457200" cy="489602"/>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250037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cstate="print">
            <a:extLst>
              <a:ext uri="{28A0092B-C50C-407E-A947-70E740481C1C}">
                <a14:useLocalDpi xmlns:a14="http://schemas.microsoft.com/office/drawing/2010/main" val="0"/>
              </a:ext>
            </a:extLst>
          </a:blip>
          <a:srcRect l="12201" t="27600"/>
          <a:stretch/>
        </p:blipFill>
        <p:spPr>
          <a:xfrm>
            <a:off x="78052" y="54496"/>
            <a:ext cx="6654188" cy="3086472"/>
          </a:xfrm>
          <a:prstGeom prst="rect">
            <a:avLst/>
          </a:prstGeom>
        </p:spPr>
      </p:pic>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l="9838" t="17801" r="11413"/>
          <a:stretch/>
        </p:blipFill>
        <p:spPr>
          <a:xfrm>
            <a:off x="5076056" y="4437112"/>
            <a:ext cx="3968321" cy="2329991"/>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4088" y="2204864"/>
            <a:ext cx="3563888" cy="2004687"/>
          </a:xfrm>
          <a:prstGeom prst="rect">
            <a:avLst/>
          </a:prstGeom>
        </p:spPr>
      </p:pic>
      <p:pic>
        <p:nvPicPr>
          <p:cNvPr id="9" name="Imagen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436" y="3573016"/>
            <a:ext cx="4864541" cy="2736304"/>
          </a:xfrm>
          <a:prstGeom prst="rect">
            <a:avLst/>
          </a:prstGeom>
        </p:spPr>
      </p:pic>
    </p:spTree>
    <p:extLst>
      <p:ext uri="{BB962C8B-B14F-4D97-AF65-F5344CB8AC3E}">
        <p14:creationId xmlns:p14="http://schemas.microsoft.com/office/powerpoint/2010/main" val="392738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23528" y="188640"/>
            <a:ext cx="8496944" cy="6552728"/>
          </a:xfrm>
          <a:ln>
            <a:solidFill>
              <a:schemeClr val="accent3">
                <a:lumMod val="50000"/>
              </a:schemeClr>
            </a:solidFill>
          </a:ln>
        </p:spPr>
        <p:txBody>
          <a:bodyPr>
            <a:noAutofit/>
          </a:bodyPr>
          <a:lstStyle/>
          <a:p>
            <a:pPr marL="0" indent="0">
              <a:buNone/>
            </a:pPr>
            <a:r>
              <a:rPr lang="es-ES" sz="1600" b="1" u="sng" dirty="0"/>
              <a:t>PUNTO 1</a:t>
            </a:r>
            <a:endParaRPr lang="es-ES" sz="1600" dirty="0"/>
          </a:p>
          <a:p>
            <a:pPr lvl="1"/>
            <a:r>
              <a:rPr lang="es-ES" sz="1600" dirty="0"/>
              <a:t>Diferenciación de grupos por colectivos en la coordinación general: planificación de cómo abordar los momentos, los grupos, las temáticas, etc. integrando las aportaciones de todos ellos, teniendo en cuenta posibles encuentros de intereses entre los diferentes colectivos implicados. Es importante que todos asuman que “forman parte” del proyecto desde su inicio.</a:t>
            </a:r>
          </a:p>
          <a:p>
            <a:pPr marL="400050" lvl="1" indent="0">
              <a:buNone/>
            </a:pPr>
            <a:r>
              <a:rPr lang="es-ES" sz="1600" i="1" u="sng" dirty="0"/>
              <a:t>Momento de la verdad</a:t>
            </a:r>
            <a:r>
              <a:rPr lang="es-ES" sz="1600" i="1" dirty="0"/>
              <a:t>: Planificación de la coordinación: cómo abordar los momentos, los grupos las temáticas…</a:t>
            </a:r>
          </a:p>
          <a:p>
            <a:pPr marL="0" indent="0">
              <a:buNone/>
            </a:pPr>
            <a:endParaRPr lang="es-ES" sz="1800" b="1" i="1" dirty="0"/>
          </a:p>
          <a:p>
            <a:pPr marL="0" indent="0">
              <a:buNone/>
            </a:pPr>
            <a:r>
              <a:rPr lang="es-ES" sz="1600" b="1" dirty="0"/>
              <a:t>APORTACIONES:</a:t>
            </a:r>
            <a:endParaRPr lang="es-ES" sz="1600" dirty="0"/>
          </a:p>
          <a:p>
            <a:pPr lvl="0"/>
            <a:r>
              <a:rPr lang="es-ES" sz="1600" dirty="0"/>
              <a:t>Es fundamental el papel de liderazgo y dinamización que tiene que ejercer la entidad coordinadora del proyecto, en este caso la Fundación Hazi.</a:t>
            </a:r>
          </a:p>
          <a:p>
            <a:pPr lvl="0"/>
            <a:r>
              <a:rPr lang="es-ES" sz="1600" dirty="0"/>
              <a:t>Coordinar los grupos a través de interlocutores de los diferentes colectivos.</a:t>
            </a:r>
          </a:p>
          <a:p>
            <a:pPr lvl="0"/>
            <a:r>
              <a:rPr lang="es-ES" sz="1600" dirty="0"/>
              <a:t>Identificar puntos clave:</a:t>
            </a:r>
          </a:p>
          <a:p>
            <a:pPr lvl="1"/>
            <a:r>
              <a:rPr lang="es-ES" sz="1600" dirty="0"/>
              <a:t>Qué sí se quiere hacer.</a:t>
            </a:r>
          </a:p>
          <a:p>
            <a:pPr lvl="1"/>
            <a:r>
              <a:rPr lang="es-ES" sz="1600" dirty="0"/>
              <a:t>Qué no se quiere hacer.</a:t>
            </a:r>
          </a:p>
          <a:p>
            <a:pPr lvl="1"/>
            <a:r>
              <a:rPr lang="es-ES" sz="1600" dirty="0"/>
              <a:t>A qué no se quiere renunciar.</a:t>
            </a:r>
          </a:p>
          <a:p>
            <a:pPr lvl="0"/>
            <a:r>
              <a:rPr lang="es-ES" sz="1600" dirty="0"/>
              <a:t>Clarificar y completar el mapa de actores afectados: usuarios, propietarios…</a:t>
            </a:r>
          </a:p>
          <a:p>
            <a:pPr lvl="0"/>
            <a:r>
              <a:rPr lang="es-ES" sz="1600" dirty="0"/>
              <a:t>Definir el margen real de participación de los actores para tener más credibilidad social (que nadie se sienta luego decepcionado).</a:t>
            </a:r>
          </a:p>
          <a:p>
            <a:pPr lvl="0"/>
            <a:r>
              <a:rPr lang="es-ES" sz="1600" dirty="0"/>
              <a:t>Trabajar profundamente la fase 0 ó de diagnóstico, incluyendo una visión territorial de dimensión integral. Incorporar procesos de participación desde el principio para que todos los agentes se sientan involucrados.</a:t>
            </a:r>
          </a:p>
          <a:p>
            <a:endParaRPr lang="es-ES" sz="1600" dirty="0"/>
          </a:p>
        </p:txBody>
      </p:sp>
    </p:spTree>
    <p:extLst>
      <p:ext uri="{BB962C8B-B14F-4D97-AF65-F5344CB8AC3E}">
        <p14:creationId xmlns:p14="http://schemas.microsoft.com/office/powerpoint/2010/main" val="2512449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5536" y="980728"/>
            <a:ext cx="8229600" cy="4525963"/>
          </a:xfrm>
          <a:ln>
            <a:solidFill>
              <a:schemeClr val="accent3">
                <a:lumMod val="50000"/>
              </a:schemeClr>
            </a:solidFill>
          </a:ln>
        </p:spPr>
        <p:txBody>
          <a:bodyPr>
            <a:normAutofit/>
          </a:bodyPr>
          <a:lstStyle/>
          <a:p>
            <a:pPr marL="0" indent="0">
              <a:buNone/>
            </a:pPr>
            <a:r>
              <a:rPr lang="es-ES" sz="2000" b="1" u="sng" dirty="0"/>
              <a:t>PUNTO 2</a:t>
            </a:r>
            <a:endParaRPr lang="es-ES" sz="2000" dirty="0"/>
          </a:p>
          <a:p>
            <a:pPr lvl="1"/>
            <a:r>
              <a:rPr lang="es-ES" sz="2000" dirty="0"/>
              <a:t>Llegar a conseguir los datos reales y homologables de uso ganadero en pastos de montaña a partir de distintos modelos de gestión en los diferentes territorios.</a:t>
            </a:r>
          </a:p>
          <a:p>
            <a:pPr lvl="1"/>
            <a:endParaRPr lang="es-ES" sz="2000" dirty="0"/>
          </a:p>
          <a:p>
            <a:pPr marL="0" indent="0">
              <a:buNone/>
            </a:pPr>
            <a:r>
              <a:rPr lang="es-ES" sz="2000" i="1" u="sng" dirty="0"/>
              <a:t>Momento de la verdad:</a:t>
            </a:r>
            <a:r>
              <a:rPr lang="es-ES" sz="2000" i="1" dirty="0"/>
              <a:t> Obtención y homologación de datos de uso ganadero.</a:t>
            </a:r>
            <a:endParaRPr lang="es-ES" sz="2000" dirty="0"/>
          </a:p>
          <a:p>
            <a:pPr marL="0" indent="0">
              <a:buNone/>
            </a:pPr>
            <a:endParaRPr lang="es-ES" sz="2000" b="1" dirty="0"/>
          </a:p>
          <a:p>
            <a:pPr marL="0" indent="0">
              <a:buNone/>
            </a:pPr>
            <a:r>
              <a:rPr lang="es-ES" sz="2000" b="1" dirty="0"/>
              <a:t>APORTACIONES:</a:t>
            </a:r>
            <a:endParaRPr lang="es-ES" sz="2000" dirty="0"/>
          </a:p>
          <a:p>
            <a:pPr lvl="0"/>
            <a:r>
              <a:rPr lang="es-ES" sz="2000" dirty="0"/>
              <a:t>Contar con inspectores/controladores sobre el terreno, </a:t>
            </a:r>
            <a:r>
              <a:rPr lang="es-ES" sz="2000" dirty="0" err="1"/>
              <a:t>ej</a:t>
            </a:r>
            <a:r>
              <a:rPr lang="es-ES" sz="2000" dirty="0"/>
              <a:t>: guardas.</a:t>
            </a:r>
          </a:p>
          <a:p>
            <a:pPr lvl="0"/>
            <a:r>
              <a:rPr lang="es-ES" sz="2000" dirty="0"/>
              <a:t>Identificar los agentes facilitadores clave y trabajar con ellos.</a:t>
            </a:r>
          </a:p>
          <a:p>
            <a:pPr lvl="0"/>
            <a:r>
              <a:rPr lang="es-ES" sz="2000" dirty="0"/>
              <a:t>Genera confianza, que sea un agente próximo al ganadero el que consiga los datos.</a:t>
            </a:r>
          </a:p>
          <a:p>
            <a:endParaRPr lang="es-ES" sz="2000" dirty="0"/>
          </a:p>
        </p:txBody>
      </p:sp>
    </p:spTree>
    <p:extLst>
      <p:ext uri="{BB962C8B-B14F-4D97-AF65-F5344CB8AC3E}">
        <p14:creationId xmlns:p14="http://schemas.microsoft.com/office/powerpoint/2010/main" val="1680594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1520" y="188640"/>
            <a:ext cx="8640960" cy="6552728"/>
          </a:xfrm>
          <a:ln>
            <a:solidFill>
              <a:schemeClr val="accent3">
                <a:lumMod val="50000"/>
              </a:schemeClr>
            </a:solidFill>
          </a:ln>
        </p:spPr>
        <p:txBody>
          <a:bodyPr>
            <a:noAutofit/>
          </a:bodyPr>
          <a:lstStyle/>
          <a:p>
            <a:pPr marL="0" indent="0">
              <a:buNone/>
            </a:pPr>
            <a:r>
              <a:rPr lang="es-ES" sz="1800" b="1" u="sng" dirty="0"/>
              <a:t>PUNTO 3</a:t>
            </a:r>
            <a:endParaRPr lang="es-ES" sz="1800" dirty="0"/>
          </a:p>
          <a:p>
            <a:pPr lvl="1"/>
            <a:r>
              <a:rPr lang="es-ES" sz="1800" dirty="0"/>
              <a:t>Acción de consensuar entre todos los colectivos cuáles son las “Buenas Prácticas para la conservación de hábitats </a:t>
            </a:r>
            <a:r>
              <a:rPr lang="es-ES" sz="1800" dirty="0" err="1"/>
              <a:t>pascícolas</a:t>
            </a:r>
            <a:r>
              <a:rPr lang="es-ES" sz="1800" dirty="0"/>
              <a:t> de montaña” que hemos de establecer. Habrá que valorar el uso de prácticas tradicionales (fuego, abonados, desbroces…) y su correspondencia con las exigencias de la normativa vigente: ZEC, PORN, PRUG, etc.</a:t>
            </a:r>
          </a:p>
          <a:p>
            <a:pPr marL="0" indent="0">
              <a:buNone/>
            </a:pPr>
            <a:r>
              <a:rPr lang="es-ES" sz="1800" i="1" u="sng" dirty="0"/>
              <a:t>Momento de la verdad</a:t>
            </a:r>
            <a:r>
              <a:rPr lang="es-ES" sz="1800" i="1" dirty="0"/>
              <a:t>: Consensuar Buenas Prácticas para la conservación de pastos de montaña.</a:t>
            </a:r>
            <a:endParaRPr lang="es-ES" sz="1800" dirty="0"/>
          </a:p>
          <a:p>
            <a:pPr marL="0" indent="0">
              <a:buNone/>
            </a:pPr>
            <a:endParaRPr lang="es-ES" sz="1800" b="1" dirty="0"/>
          </a:p>
          <a:p>
            <a:pPr marL="0" indent="0">
              <a:buNone/>
            </a:pPr>
            <a:r>
              <a:rPr lang="es-ES" sz="1800" b="1" dirty="0"/>
              <a:t>APORTACIONES:</a:t>
            </a:r>
            <a:endParaRPr lang="es-ES" sz="1800" dirty="0"/>
          </a:p>
          <a:p>
            <a:pPr lvl="0"/>
            <a:r>
              <a:rPr lang="es-ES" sz="1800" dirty="0"/>
              <a:t>Los pastos no son pastos, son “zonas </a:t>
            </a:r>
            <a:r>
              <a:rPr lang="es-ES" sz="1800" dirty="0" err="1"/>
              <a:t>pastables</a:t>
            </a:r>
            <a:r>
              <a:rPr lang="es-ES" sz="1800" dirty="0"/>
              <a:t>”. Áreas diferentes que requieren planes diferenciados y hay que recoger las realidades locales. Mucha precaución con la simplificación de un tema tan complejo.</a:t>
            </a:r>
          </a:p>
          <a:p>
            <a:pPr lvl="0"/>
            <a:r>
              <a:rPr lang="es-ES" sz="1800" dirty="0"/>
              <a:t>Previamente a definir las Buenas Prácticas, es más correcto trabajar con TODAS la prácticas y, para ellas, establecer si son:</a:t>
            </a:r>
          </a:p>
          <a:p>
            <a:pPr lvl="1"/>
            <a:r>
              <a:rPr lang="es-ES" sz="1800" dirty="0"/>
              <a:t>Aplicables.</a:t>
            </a:r>
          </a:p>
          <a:p>
            <a:pPr lvl="1"/>
            <a:r>
              <a:rPr lang="es-ES" sz="1800" dirty="0"/>
              <a:t>No aplicables.</a:t>
            </a:r>
          </a:p>
          <a:p>
            <a:pPr lvl="1"/>
            <a:r>
              <a:rPr lang="es-ES" sz="1800" dirty="0"/>
              <a:t>Parcialmente aplicables, cómo y dónde,</a:t>
            </a:r>
          </a:p>
          <a:p>
            <a:r>
              <a:rPr lang="es-ES" sz="1800" dirty="0"/>
              <a:t>dependiendo de territorios y normativas, y planteando para cada una de ellas estrategias de ejecución diferentes.</a:t>
            </a:r>
          </a:p>
          <a:p>
            <a:endParaRPr lang="es-ES" sz="1800" dirty="0"/>
          </a:p>
        </p:txBody>
      </p:sp>
    </p:spTree>
    <p:extLst>
      <p:ext uri="{BB962C8B-B14F-4D97-AF65-F5344CB8AC3E}">
        <p14:creationId xmlns:p14="http://schemas.microsoft.com/office/powerpoint/2010/main" val="1921870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496" y="-27384"/>
            <a:ext cx="2831584" cy="6858000"/>
          </a:xfrm>
          <a:prstGeom prst="rect">
            <a:avLst/>
          </a:prstGeom>
          <a:ln w="12700">
            <a:solidFill>
              <a:srgbClr val="92D050"/>
            </a:solidFill>
            <a:prstDash val="solid"/>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dirty="0"/>
          </a:p>
        </p:txBody>
      </p:sp>
      <p:pic>
        <p:nvPicPr>
          <p:cNvPr id="13" name="Imagen 12"/>
          <p:cNvPicPr>
            <a:picLocks noChangeAspect="1"/>
          </p:cNvPicPr>
          <p:nvPr/>
        </p:nvPicPr>
        <p:blipFill rotWithShape="1">
          <a:blip r:embed="rId2"/>
          <a:srcRect l="9627" t="21848" r="17472"/>
          <a:stretch/>
        </p:blipFill>
        <p:spPr>
          <a:xfrm>
            <a:off x="239884" y="260648"/>
            <a:ext cx="2376264" cy="2833425"/>
          </a:xfrm>
          <a:prstGeom prst="rect">
            <a:avLst/>
          </a:prstGeom>
          <a:ln w="12700">
            <a:solidFill>
              <a:srgbClr val="92D050"/>
            </a:solidFill>
            <a:prstDash val="solid"/>
          </a:ln>
        </p:spPr>
      </p:pic>
      <p:sp>
        <p:nvSpPr>
          <p:cNvPr id="3" name="Rectángulo 2"/>
          <p:cNvSpPr/>
          <p:nvPr/>
        </p:nvSpPr>
        <p:spPr>
          <a:xfrm>
            <a:off x="3995936" y="3094073"/>
            <a:ext cx="4572000" cy="1200329"/>
          </a:xfrm>
          <a:prstGeom prst="rect">
            <a:avLst/>
          </a:prstGeom>
        </p:spPr>
        <p:txBody>
          <a:bodyPr>
            <a:spAutoFit/>
          </a:bodyPr>
          <a:lstStyle/>
          <a:p>
            <a:pPr algn="r"/>
            <a: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VALORACIÓN V LANDATOPAKETAK </a:t>
            </a: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BALORAZIOA </a:t>
            </a:r>
          </a:p>
        </p:txBody>
      </p:sp>
    </p:spTree>
    <p:extLst>
      <p:ext uri="{BB962C8B-B14F-4D97-AF65-F5344CB8AC3E}">
        <p14:creationId xmlns:p14="http://schemas.microsoft.com/office/powerpoint/2010/main" val="436243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755574" y="836712"/>
            <a:ext cx="3751991" cy="2724150"/>
          </a:xfrm>
          <a:prstGeom prst="roundRect">
            <a:avLst/>
          </a:prstGeom>
          <a:ln w="57150">
            <a:solidFill>
              <a:srgbClr val="92D05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1400" b="1" dirty="0" err="1">
                <a:solidFill>
                  <a:srgbClr val="92D050"/>
                </a:solidFill>
              </a:rPr>
              <a:t>Zer</a:t>
            </a:r>
            <a:r>
              <a:rPr lang="es-ES" sz="1400" b="1" dirty="0">
                <a:solidFill>
                  <a:srgbClr val="92D050"/>
                </a:solidFill>
              </a:rPr>
              <a:t> </a:t>
            </a:r>
            <a:r>
              <a:rPr lang="es-ES" sz="1400" b="1" dirty="0" err="1">
                <a:solidFill>
                  <a:srgbClr val="92D050"/>
                </a:solidFill>
              </a:rPr>
              <a:t>joan</a:t>
            </a:r>
            <a:r>
              <a:rPr lang="es-ES" sz="1400" b="1" dirty="0">
                <a:solidFill>
                  <a:srgbClr val="92D050"/>
                </a:solidFill>
              </a:rPr>
              <a:t> da </a:t>
            </a:r>
            <a:r>
              <a:rPr lang="es-ES" sz="1400" b="1" dirty="0" err="1">
                <a:solidFill>
                  <a:srgbClr val="92D050"/>
                </a:solidFill>
              </a:rPr>
              <a:t>ondo</a:t>
            </a:r>
            <a:r>
              <a:rPr lang="es-ES" sz="1400" b="1" dirty="0">
                <a:solidFill>
                  <a:srgbClr val="92D050"/>
                </a:solidFill>
              </a:rPr>
              <a:t> </a:t>
            </a:r>
            <a:r>
              <a:rPr lang="es-ES" sz="1400" b="1" dirty="0" err="1">
                <a:solidFill>
                  <a:srgbClr val="92D050"/>
                </a:solidFill>
              </a:rPr>
              <a:t>edo</a:t>
            </a:r>
            <a:r>
              <a:rPr lang="es-ES" sz="1400" b="1" dirty="0">
                <a:solidFill>
                  <a:srgbClr val="92D050"/>
                </a:solidFill>
              </a:rPr>
              <a:t> oso </a:t>
            </a:r>
            <a:r>
              <a:rPr lang="es-ES" sz="1400" b="1" dirty="0" err="1">
                <a:solidFill>
                  <a:srgbClr val="92D050"/>
                </a:solidFill>
              </a:rPr>
              <a:t>ondo</a:t>
            </a:r>
            <a:r>
              <a:rPr lang="es-ES" sz="1400" b="1" dirty="0">
                <a:solidFill>
                  <a:srgbClr val="92D050"/>
                </a:solidFill>
              </a:rPr>
              <a:t>?</a:t>
            </a:r>
          </a:p>
          <a:p>
            <a:pPr algn="ctr"/>
            <a:r>
              <a:rPr lang="es-ES" sz="1400" b="1" dirty="0"/>
              <a:t>¿Qué ha salido bien o muy bien?</a:t>
            </a:r>
          </a:p>
          <a:p>
            <a:pPr algn="ctr"/>
            <a:endParaRPr lang="es-ES" dirty="0"/>
          </a:p>
          <a:p>
            <a:pPr algn="ctr"/>
            <a:endParaRPr lang="es-ES" dirty="0"/>
          </a:p>
          <a:p>
            <a:pPr algn="ctr"/>
            <a:endParaRPr lang="es-ES" dirty="0"/>
          </a:p>
          <a:p>
            <a:pPr algn="ctr"/>
            <a:endParaRPr lang="es-ES" dirty="0"/>
          </a:p>
          <a:p>
            <a:pPr algn="ctr"/>
            <a:endParaRPr lang="es-ES" dirty="0"/>
          </a:p>
          <a:p>
            <a:pPr algn="ctr"/>
            <a:endParaRPr lang="es-ES" dirty="0"/>
          </a:p>
          <a:p>
            <a:pPr algn="ctr"/>
            <a:endParaRPr lang="es-ES" dirty="0"/>
          </a:p>
        </p:txBody>
      </p:sp>
      <p:sp>
        <p:nvSpPr>
          <p:cNvPr id="5" name="4 CuadroTexto"/>
          <p:cNvSpPr txBox="1"/>
          <p:nvPr/>
        </p:nvSpPr>
        <p:spPr>
          <a:xfrm>
            <a:off x="4644007" y="836712"/>
            <a:ext cx="3888433" cy="2724150"/>
          </a:xfrm>
          <a:prstGeom prst="roundRect">
            <a:avLst/>
          </a:prstGeom>
          <a:ln w="57150">
            <a:solidFill>
              <a:srgbClr val="92D05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1400" b="1" dirty="0" err="1">
                <a:solidFill>
                  <a:srgbClr val="92D050"/>
                </a:solidFill>
              </a:rPr>
              <a:t>Zer</a:t>
            </a:r>
            <a:r>
              <a:rPr lang="es-ES" sz="1400" b="1" dirty="0">
                <a:solidFill>
                  <a:srgbClr val="92D050"/>
                </a:solidFill>
              </a:rPr>
              <a:t> </a:t>
            </a:r>
            <a:r>
              <a:rPr lang="es-ES" sz="1400" b="1" dirty="0" err="1">
                <a:solidFill>
                  <a:srgbClr val="92D050"/>
                </a:solidFill>
              </a:rPr>
              <a:t>dago</a:t>
            </a:r>
            <a:r>
              <a:rPr lang="es-ES" sz="1400" b="1" dirty="0">
                <a:solidFill>
                  <a:srgbClr val="92D050"/>
                </a:solidFill>
              </a:rPr>
              <a:t> </a:t>
            </a:r>
            <a:r>
              <a:rPr lang="es-ES" sz="1400" b="1" dirty="0" err="1">
                <a:solidFill>
                  <a:srgbClr val="92D050"/>
                </a:solidFill>
              </a:rPr>
              <a:t>hobetzeko</a:t>
            </a:r>
            <a:r>
              <a:rPr lang="es-ES" sz="1400" b="1" dirty="0">
                <a:solidFill>
                  <a:srgbClr val="92D050"/>
                </a:solidFill>
              </a:rPr>
              <a:t> </a:t>
            </a:r>
            <a:r>
              <a:rPr lang="es-ES" sz="1400" b="1" dirty="0" err="1">
                <a:solidFill>
                  <a:srgbClr val="92D050"/>
                </a:solidFill>
              </a:rPr>
              <a:t>edota</a:t>
            </a:r>
            <a:r>
              <a:rPr lang="es-ES" sz="1400" b="1" dirty="0">
                <a:solidFill>
                  <a:srgbClr val="92D050"/>
                </a:solidFill>
              </a:rPr>
              <a:t> </a:t>
            </a:r>
            <a:r>
              <a:rPr lang="es-ES" sz="1400" b="1" dirty="0" err="1">
                <a:solidFill>
                  <a:srgbClr val="92D050"/>
                </a:solidFill>
              </a:rPr>
              <a:t>berria</a:t>
            </a:r>
            <a:r>
              <a:rPr lang="es-ES" sz="1400" b="1" dirty="0">
                <a:solidFill>
                  <a:srgbClr val="92D050"/>
                </a:solidFill>
              </a:rPr>
              <a:t> </a:t>
            </a:r>
            <a:r>
              <a:rPr lang="es-ES" sz="1400" b="1" dirty="0" err="1">
                <a:solidFill>
                  <a:srgbClr val="92D050"/>
                </a:solidFill>
              </a:rPr>
              <a:t>egiteko</a:t>
            </a:r>
            <a:r>
              <a:rPr lang="es-ES" sz="1400" b="1" dirty="0">
                <a:solidFill>
                  <a:srgbClr val="92D050"/>
                </a:solidFill>
              </a:rPr>
              <a:t>?</a:t>
            </a:r>
          </a:p>
          <a:p>
            <a:pPr algn="ctr"/>
            <a:r>
              <a:rPr lang="es-ES" sz="1400" b="1" dirty="0"/>
              <a:t>¿Qué habría que mejorar o hacer nuevo?</a:t>
            </a:r>
          </a:p>
          <a:p>
            <a:pPr algn="ctr"/>
            <a:endParaRPr lang="es-ES" b="1" dirty="0"/>
          </a:p>
          <a:p>
            <a:pPr algn="ctr"/>
            <a:endParaRPr lang="es-ES" dirty="0"/>
          </a:p>
          <a:p>
            <a:pPr algn="ctr"/>
            <a:endParaRPr lang="es-ES" dirty="0"/>
          </a:p>
          <a:p>
            <a:pPr algn="ctr"/>
            <a:endParaRPr lang="es-ES" dirty="0"/>
          </a:p>
          <a:p>
            <a:pPr algn="ctr"/>
            <a:endParaRPr lang="es-ES" dirty="0"/>
          </a:p>
          <a:p>
            <a:pPr algn="ctr"/>
            <a:endParaRPr lang="es-ES" dirty="0"/>
          </a:p>
          <a:p>
            <a:pPr algn="ctr"/>
            <a:endParaRPr lang="es-ES" dirty="0"/>
          </a:p>
        </p:txBody>
      </p:sp>
      <p:sp>
        <p:nvSpPr>
          <p:cNvPr id="6" name="5 CuadroTexto"/>
          <p:cNvSpPr txBox="1"/>
          <p:nvPr/>
        </p:nvSpPr>
        <p:spPr>
          <a:xfrm>
            <a:off x="755574" y="3665287"/>
            <a:ext cx="3751991" cy="2894409"/>
          </a:xfrm>
          <a:prstGeom prst="roundRect">
            <a:avLst/>
          </a:prstGeom>
          <a:ln w="57150">
            <a:solidFill>
              <a:srgbClr val="92D05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1400" b="1" dirty="0" err="1">
                <a:solidFill>
                  <a:srgbClr val="92D050"/>
                </a:solidFill>
              </a:rPr>
              <a:t>Zer</a:t>
            </a:r>
            <a:r>
              <a:rPr lang="es-ES" sz="1400" b="1" dirty="0">
                <a:solidFill>
                  <a:srgbClr val="92D050"/>
                </a:solidFill>
              </a:rPr>
              <a:t> </a:t>
            </a:r>
            <a:r>
              <a:rPr lang="es-ES" sz="1400" b="1" dirty="0" err="1">
                <a:solidFill>
                  <a:srgbClr val="92D050"/>
                </a:solidFill>
              </a:rPr>
              <a:t>ikasi</a:t>
            </a:r>
            <a:r>
              <a:rPr lang="es-ES" sz="1400" b="1" dirty="0">
                <a:solidFill>
                  <a:srgbClr val="92D050"/>
                </a:solidFill>
              </a:rPr>
              <a:t> </a:t>
            </a:r>
            <a:r>
              <a:rPr lang="es-ES" sz="1400" b="1" dirty="0" err="1">
                <a:solidFill>
                  <a:srgbClr val="92D050"/>
                </a:solidFill>
              </a:rPr>
              <a:t>dut</a:t>
            </a:r>
            <a:r>
              <a:rPr lang="es-ES" sz="1400" b="1" dirty="0">
                <a:solidFill>
                  <a:srgbClr val="92D050"/>
                </a:solidFill>
              </a:rPr>
              <a:t>?</a:t>
            </a:r>
          </a:p>
          <a:p>
            <a:pPr algn="ctr"/>
            <a:r>
              <a:rPr lang="es-ES" sz="1400" b="1" dirty="0"/>
              <a:t>¿Qué he aprendido?   </a:t>
            </a:r>
          </a:p>
          <a:p>
            <a:pPr algn="ctr"/>
            <a:r>
              <a:rPr lang="es-ES" sz="1400" b="1" dirty="0" err="1">
                <a:solidFill>
                  <a:srgbClr val="92D050"/>
                </a:solidFill>
              </a:rPr>
              <a:t>Zer</a:t>
            </a:r>
            <a:r>
              <a:rPr lang="es-ES" sz="1400" b="1" dirty="0">
                <a:solidFill>
                  <a:srgbClr val="92D050"/>
                </a:solidFill>
              </a:rPr>
              <a:t> </a:t>
            </a:r>
            <a:r>
              <a:rPr lang="es-ES" sz="1400" b="1" dirty="0" err="1">
                <a:solidFill>
                  <a:srgbClr val="92D050"/>
                </a:solidFill>
              </a:rPr>
              <a:t>eramaten</a:t>
            </a:r>
            <a:r>
              <a:rPr lang="es-ES" sz="1400" b="1" dirty="0">
                <a:solidFill>
                  <a:srgbClr val="92D050"/>
                </a:solidFill>
              </a:rPr>
              <a:t> </a:t>
            </a:r>
            <a:r>
              <a:rPr lang="es-ES" sz="1400" b="1" dirty="0" err="1">
                <a:solidFill>
                  <a:srgbClr val="92D050"/>
                </a:solidFill>
              </a:rPr>
              <a:t>dut</a:t>
            </a:r>
            <a:r>
              <a:rPr lang="es-ES" sz="1400" b="1" dirty="0">
                <a:solidFill>
                  <a:srgbClr val="92D050"/>
                </a:solidFill>
              </a:rPr>
              <a:t> </a:t>
            </a:r>
            <a:r>
              <a:rPr lang="es-ES" sz="1400" b="1" dirty="0" err="1">
                <a:solidFill>
                  <a:srgbClr val="92D050"/>
                </a:solidFill>
              </a:rPr>
              <a:t>esperientzia</a:t>
            </a:r>
            <a:r>
              <a:rPr lang="es-ES" sz="1400" b="1" dirty="0">
                <a:solidFill>
                  <a:srgbClr val="92D050"/>
                </a:solidFill>
              </a:rPr>
              <a:t> </a:t>
            </a:r>
            <a:r>
              <a:rPr lang="es-ES" sz="1400" b="1" dirty="0" err="1">
                <a:solidFill>
                  <a:srgbClr val="92D050"/>
                </a:solidFill>
              </a:rPr>
              <a:t>honetatik</a:t>
            </a:r>
            <a:r>
              <a:rPr lang="es-ES" sz="1400" b="1" dirty="0">
                <a:solidFill>
                  <a:srgbClr val="92D050"/>
                </a:solidFill>
              </a:rPr>
              <a:t>?</a:t>
            </a:r>
          </a:p>
          <a:p>
            <a:pPr algn="ctr"/>
            <a:r>
              <a:rPr lang="es-ES" sz="1400" b="1" dirty="0"/>
              <a:t>¿Qué me llevo de esta experiencia?</a:t>
            </a:r>
          </a:p>
          <a:p>
            <a:pPr algn="ctr"/>
            <a:endParaRPr lang="es-ES" dirty="0"/>
          </a:p>
          <a:p>
            <a:pPr algn="ctr"/>
            <a:endParaRPr lang="es-ES" dirty="0"/>
          </a:p>
          <a:p>
            <a:pPr algn="ctr"/>
            <a:endParaRPr lang="es-ES" dirty="0"/>
          </a:p>
          <a:p>
            <a:pPr algn="ctr"/>
            <a:endParaRPr lang="es-ES" dirty="0"/>
          </a:p>
          <a:p>
            <a:pPr algn="ctr"/>
            <a:endParaRPr lang="es-ES" dirty="0"/>
          </a:p>
          <a:p>
            <a:pPr algn="ctr"/>
            <a:endParaRPr lang="es-ES" dirty="0"/>
          </a:p>
        </p:txBody>
      </p:sp>
      <p:sp>
        <p:nvSpPr>
          <p:cNvPr id="7" name="6 CuadroTexto"/>
          <p:cNvSpPr txBox="1"/>
          <p:nvPr/>
        </p:nvSpPr>
        <p:spPr>
          <a:xfrm>
            <a:off x="4644006" y="3702943"/>
            <a:ext cx="3888433" cy="2826306"/>
          </a:xfrm>
          <a:prstGeom prst="roundRect">
            <a:avLst/>
          </a:prstGeom>
          <a:ln w="57150">
            <a:solidFill>
              <a:srgbClr val="92D05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1400" b="1" dirty="0" err="1">
                <a:solidFill>
                  <a:srgbClr val="92D050"/>
                </a:solidFill>
              </a:rPr>
              <a:t>Zer</a:t>
            </a:r>
            <a:r>
              <a:rPr lang="es-ES" sz="1400" b="1" dirty="0">
                <a:solidFill>
                  <a:srgbClr val="92D050"/>
                </a:solidFill>
              </a:rPr>
              <a:t> </a:t>
            </a:r>
            <a:r>
              <a:rPr lang="es-ES" sz="1400" b="1" dirty="0" err="1">
                <a:solidFill>
                  <a:srgbClr val="92D050"/>
                </a:solidFill>
              </a:rPr>
              <a:t>itxaroten</a:t>
            </a:r>
            <a:r>
              <a:rPr lang="es-ES" sz="1400" b="1" dirty="0">
                <a:solidFill>
                  <a:srgbClr val="92D050"/>
                </a:solidFill>
              </a:rPr>
              <a:t> </a:t>
            </a:r>
            <a:r>
              <a:rPr lang="es-ES" sz="1400" b="1" dirty="0" err="1">
                <a:solidFill>
                  <a:srgbClr val="92D050"/>
                </a:solidFill>
              </a:rPr>
              <a:t>dut</a:t>
            </a:r>
            <a:r>
              <a:rPr lang="es-ES" sz="1400" b="1" dirty="0">
                <a:solidFill>
                  <a:srgbClr val="92D050"/>
                </a:solidFill>
              </a:rPr>
              <a:t> </a:t>
            </a:r>
            <a:r>
              <a:rPr lang="es-ES" sz="1400" b="1" dirty="0" err="1">
                <a:solidFill>
                  <a:srgbClr val="92D050"/>
                </a:solidFill>
              </a:rPr>
              <a:t>hurrego</a:t>
            </a:r>
            <a:r>
              <a:rPr lang="es-ES" sz="1400" b="1" dirty="0">
                <a:solidFill>
                  <a:srgbClr val="92D050"/>
                </a:solidFill>
              </a:rPr>
              <a:t> </a:t>
            </a:r>
            <a:r>
              <a:rPr lang="es-ES" sz="1400" b="1" dirty="0" err="1">
                <a:solidFill>
                  <a:srgbClr val="92D050"/>
                </a:solidFill>
              </a:rPr>
              <a:t>LandaTopakeetatik</a:t>
            </a:r>
            <a:r>
              <a:rPr lang="es-ES" sz="1400" b="1" dirty="0">
                <a:solidFill>
                  <a:srgbClr val="92D050"/>
                </a:solidFill>
              </a:rPr>
              <a:t>?</a:t>
            </a:r>
          </a:p>
          <a:p>
            <a:pPr algn="ctr"/>
            <a:r>
              <a:rPr lang="es-ES" sz="1400" b="1" dirty="0"/>
              <a:t>¿Qué espero de las próximas </a:t>
            </a:r>
            <a:r>
              <a:rPr lang="es-ES" sz="1400" b="1" dirty="0" err="1"/>
              <a:t>LandaTopaketak</a:t>
            </a:r>
            <a:r>
              <a:rPr lang="es-ES" sz="1400" b="1" dirty="0"/>
              <a:t>?</a:t>
            </a:r>
          </a:p>
          <a:p>
            <a:pPr algn="ctr"/>
            <a:r>
              <a:rPr lang="es-ES" sz="1400" b="1" dirty="0" err="1">
                <a:solidFill>
                  <a:srgbClr val="92D050"/>
                </a:solidFill>
              </a:rPr>
              <a:t>Zelan</a:t>
            </a:r>
            <a:r>
              <a:rPr lang="es-ES" sz="1400" b="1" dirty="0">
                <a:solidFill>
                  <a:srgbClr val="92D050"/>
                </a:solidFill>
              </a:rPr>
              <a:t> </a:t>
            </a:r>
            <a:r>
              <a:rPr lang="es-ES" sz="1400" b="1" dirty="0" err="1">
                <a:solidFill>
                  <a:srgbClr val="92D050"/>
                </a:solidFill>
              </a:rPr>
              <a:t>gustatuko</a:t>
            </a:r>
            <a:r>
              <a:rPr lang="es-ES" sz="1400" b="1" dirty="0">
                <a:solidFill>
                  <a:srgbClr val="92D050"/>
                </a:solidFill>
              </a:rPr>
              <a:t> </a:t>
            </a:r>
            <a:r>
              <a:rPr lang="es-ES" sz="1400" b="1" dirty="0" err="1">
                <a:solidFill>
                  <a:srgbClr val="92D050"/>
                </a:solidFill>
              </a:rPr>
              <a:t>litzaidake</a:t>
            </a:r>
            <a:r>
              <a:rPr lang="es-ES" sz="1400" b="1" dirty="0">
                <a:solidFill>
                  <a:srgbClr val="92D050"/>
                </a:solidFill>
              </a:rPr>
              <a:t> parte </a:t>
            </a:r>
            <a:r>
              <a:rPr lang="es-ES" sz="1400" b="1" dirty="0" err="1">
                <a:solidFill>
                  <a:srgbClr val="92D050"/>
                </a:solidFill>
              </a:rPr>
              <a:t>hartzea</a:t>
            </a:r>
            <a:r>
              <a:rPr lang="es-ES" sz="1400" b="1" dirty="0">
                <a:solidFill>
                  <a:srgbClr val="92D050"/>
                </a:solidFill>
              </a:rPr>
              <a:t>?</a:t>
            </a:r>
          </a:p>
          <a:p>
            <a:pPr algn="ctr"/>
            <a:r>
              <a:rPr lang="es-ES" sz="1400" b="1" dirty="0"/>
              <a:t>¿Cómo me gustaría participar?</a:t>
            </a:r>
          </a:p>
          <a:p>
            <a:endParaRPr lang="es-ES" dirty="0"/>
          </a:p>
          <a:p>
            <a:endParaRPr lang="es-ES" dirty="0"/>
          </a:p>
          <a:p>
            <a:endParaRPr lang="es-ES" dirty="0"/>
          </a:p>
          <a:p>
            <a:endParaRPr lang="es-ES" dirty="0"/>
          </a:p>
          <a:p>
            <a:endParaRPr lang="es-ES" dirty="0"/>
          </a:p>
        </p:txBody>
      </p:sp>
      <p:sp>
        <p:nvSpPr>
          <p:cNvPr id="8" name="7 Elipse"/>
          <p:cNvSpPr/>
          <p:nvPr/>
        </p:nvSpPr>
        <p:spPr>
          <a:xfrm>
            <a:off x="3509038" y="2754997"/>
            <a:ext cx="1971385" cy="1234822"/>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ES" sz="1600" b="1" dirty="0" smtClean="0"/>
              <a:t>II </a:t>
            </a:r>
            <a:r>
              <a:rPr lang="es-ES" sz="1600" b="1" dirty="0" err="1"/>
              <a:t>Zikloa</a:t>
            </a:r>
            <a:endParaRPr lang="es-ES" sz="1600" b="1" dirty="0"/>
          </a:p>
          <a:p>
            <a:pPr algn="ctr"/>
            <a:r>
              <a:rPr lang="es-ES" sz="1400" b="1" dirty="0"/>
              <a:t>LANDATOPAKETAK</a:t>
            </a:r>
            <a:endParaRPr lang="es-ES" sz="1200" b="1" dirty="0"/>
          </a:p>
          <a:p>
            <a:pPr algn="ctr"/>
            <a:r>
              <a:rPr lang="es-ES" sz="1600" b="1" dirty="0" smtClean="0"/>
              <a:t>II </a:t>
            </a:r>
            <a:r>
              <a:rPr lang="es-ES" sz="1600" b="1" dirty="0"/>
              <a:t>Ciclo</a:t>
            </a:r>
          </a:p>
        </p:txBody>
      </p:sp>
      <p:sp>
        <p:nvSpPr>
          <p:cNvPr id="9" name="8 Rectángulo"/>
          <p:cNvSpPr/>
          <p:nvPr/>
        </p:nvSpPr>
        <p:spPr>
          <a:xfrm>
            <a:off x="2195736" y="190713"/>
            <a:ext cx="5333961" cy="400110"/>
          </a:xfrm>
          <a:prstGeom prst="rect">
            <a:avLst/>
          </a:prstGeom>
        </p:spPr>
        <p:txBody>
          <a:bodyPr wrap="none">
            <a:spAutoFit/>
          </a:bodyPr>
          <a:lstStyle/>
          <a:p>
            <a:r>
              <a:rPr lang="es-ES" sz="2000" b="1" dirty="0">
                <a:solidFill>
                  <a:schemeClr val="accent3">
                    <a:lumMod val="60000"/>
                    <a:lumOff val="40000"/>
                  </a:schemeClr>
                </a:solidFill>
              </a:rPr>
              <a:t>VALORACIÓN V </a:t>
            </a:r>
            <a:r>
              <a:rPr lang="es-ES" sz="2000" b="1" dirty="0"/>
              <a:t>LANDATOPAKETAK</a:t>
            </a:r>
            <a:r>
              <a:rPr lang="es-ES" sz="2000" b="1" dirty="0">
                <a:solidFill>
                  <a:srgbClr val="92D050"/>
                </a:solidFill>
              </a:rPr>
              <a:t> BALORAZIOA </a:t>
            </a:r>
            <a:endParaRPr lang="es-ES" sz="2000" dirty="0">
              <a:solidFill>
                <a:srgbClr val="92D050"/>
              </a:solidFill>
            </a:endParaRPr>
          </a:p>
        </p:txBody>
      </p:sp>
    </p:spTree>
    <p:extLst>
      <p:ext uri="{BB962C8B-B14F-4D97-AF65-F5344CB8AC3E}">
        <p14:creationId xmlns:p14="http://schemas.microsoft.com/office/powerpoint/2010/main" val="3967509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496" y="-27384"/>
            <a:ext cx="2831584" cy="6858000"/>
          </a:xfrm>
          <a:prstGeom prst="rect">
            <a:avLst/>
          </a:prstGeom>
          <a:ln w="12700">
            <a:solidFill>
              <a:srgbClr val="92D050"/>
            </a:solidFill>
            <a:prstDash val="solid"/>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dirty="0"/>
          </a:p>
        </p:txBody>
      </p:sp>
      <p:pic>
        <p:nvPicPr>
          <p:cNvPr id="13" name="Imagen 12"/>
          <p:cNvPicPr>
            <a:picLocks noChangeAspect="1"/>
          </p:cNvPicPr>
          <p:nvPr/>
        </p:nvPicPr>
        <p:blipFill rotWithShape="1">
          <a:blip r:embed="rId2"/>
          <a:srcRect l="9627" t="21848" r="17472"/>
          <a:stretch/>
        </p:blipFill>
        <p:spPr>
          <a:xfrm>
            <a:off x="239884" y="260648"/>
            <a:ext cx="2376264" cy="2833425"/>
          </a:xfrm>
          <a:prstGeom prst="rect">
            <a:avLst/>
          </a:prstGeom>
          <a:ln w="12700">
            <a:solidFill>
              <a:srgbClr val="92D050"/>
            </a:solidFill>
            <a:prstDash val="solid"/>
          </a:ln>
        </p:spPr>
      </p:pic>
      <p:sp>
        <p:nvSpPr>
          <p:cNvPr id="4" name="Rectángulo 3"/>
          <p:cNvSpPr/>
          <p:nvPr/>
        </p:nvSpPr>
        <p:spPr>
          <a:xfrm>
            <a:off x="3071468" y="3094073"/>
            <a:ext cx="5965028" cy="1107996"/>
          </a:xfrm>
          <a:prstGeom prst="rect">
            <a:avLst/>
          </a:prstGeom>
        </p:spPr>
        <p:txBody>
          <a:bodyPr wrap="square">
            <a:spAutoFit/>
          </a:bodyPr>
          <a:lstStyle/>
          <a:p>
            <a:pPr algn="r"/>
            <a: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Comida y visita a Junta de </a:t>
            </a:r>
            <a:r>
              <a:rPr lang="es-ES" sz="2400" b="1" dirty="0" err="1">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Ruzabal</a:t>
            </a:r>
            <a: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 </a:t>
            </a:r>
          </a:p>
          <a:p>
            <a:pPr algn="r"/>
            <a:r>
              <a:rPr lang="es-ES" b="1" dirty="0"/>
              <a:t> </a:t>
            </a:r>
            <a:r>
              <a:rPr lang="es-ES" sz="2400" b="1" dirty="0" err="1">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Bazkaria</a:t>
            </a: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 eta </a:t>
            </a:r>
            <a:r>
              <a:rPr lang="es-ES" sz="2400" b="1" dirty="0" err="1">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bizitaea</a:t>
            </a: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 </a:t>
            </a:r>
            <a:r>
              <a:rPr lang="es-ES" b="1" dirty="0"/>
              <a:t/>
            </a:r>
            <a:br>
              <a:rPr lang="es-ES" b="1" dirty="0"/>
            </a:br>
            <a:endParaRPr lang="es-ES" dirty="0"/>
          </a:p>
        </p:txBody>
      </p:sp>
    </p:spTree>
    <p:extLst>
      <p:ext uri="{BB962C8B-B14F-4D97-AF65-F5344CB8AC3E}">
        <p14:creationId xmlns:p14="http://schemas.microsoft.com/office/powerpoint/2010/main" val="1905775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103646" y="375150"/>
            <a:ext cx="4809772" cy="2705497"/>
          </a:xfrm>
          <a:prstGeom prst="rect">
            <a:avLst/>
          </a:prstGeom>
        </p:spPr>
      </p:pic>
      <p:pic>
        <p:nvPicPr>
          <p:cNvPr id="9" name="Marcador de contenido 4"/>
          <p:cNvPicPr>
            <a:picLocks noChangeAspect="1"/>
          </p:cNvPicPr>
          <p:nvPr/>
        </p:nvPicPr>
        <p:blipFill rotWithShape="1">
          <a:blip r:embed="rId3" cstate="print">
            <a:extLst>
              <a:ext uri="{28A0092B-C50C-407E-A947-70E740481C1C}">
                <a14:useLocalDpi xmlns:a14="http://schemas.microsoft.com/office/drawing/2010/main" val="0"/>
              </a:ext>
            </a:extLst>
          </a:blip>
          <a:srcRect l="17852"/>
          <a:stretch/>
        </p:blipFill>
        <p:spPr>
          <a:xfrm rot="5400000">
            <a:off x="4092440" y="1100248"/>
            <a:ext cx="5783229" cy="3960014"/>
          </a:xfrm>
          <a:prstGeom prst="rect">
            <a:avLst/>
          </a:prstGeom>
        </p:spPr>
      </p:pic>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717032"/>
            <a:ext cx="4809772" cy="2705497"/>
          </a:xfrm>
          <a:prstGeom prst="rect">
            <a:avLst/>
          </a:prstGeom>
        </p:spPr>
      </p:pic>
    </p:spTree>
    <p:extLst>
      <p:ext uri="{BB962C8B-B14F-4D97-AF65-F5344CB8AC3E}">
        <p14:creationId xmlns:p14="http://schemas.microsoft.com/office/powerpoint/2010/main" val="3567110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5" name="Marcador de contenid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48" y="4532359"/>
            <a:ext cx="4167094" cy="2343991"/>
          </a:xfrm>
        </p:spPr>
      </p:pic>
      <p:pic>
        <p:nvPicPr>
          <p:cNvPr id="7" name="Imagen 6"/>
          <p:cNvPicPr>
            <a:picLocks noChangeAspect="1"/>
          </p:cNvPicPr>
          <p:nvPr/>
        </p:nvPicPr>
        <p:blipFill rotWithShape="1">
          <a:blip r:embed="rId3" cstate="print">
            <a:extLst>
              <a:ext uri="{28A0092B-C50C-407E-A947-70E740481C1C}">
                <a14:useLocalDpi xmlns:a14="http://schemas.microsoft.com/office/drawing/2010/main" val="0"/>
              </a:ext>
            </a:extLst>
          </a:blip>
          <a:srcRect t="4555" b="8459"/>
          <a:stretch/>
        </p:blipFill>
        <p:spPr>
          <a:xfrm>
            <a:off x="0" y="-60643"/>
            <a:ext cx="9144000" cy="4474159"/>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36096" y="4532359"/>
            <a:ext cx="3707904" cy="2085696"/>
          </a:xfrm>
          <a:prstGeom prst="rect">
            <a:avLst/>
          </a:prstGeom>
        </p:spPr>
      </p:pic>
    </p:spTree>
    <p:extLst>
      <p:ext uri="{BB962C8B-B14F-4D97-AF65-F5344CB8AC3E}">
        <p14:creationId xmlns:p14="http://schemas.microsoft.com/office/powerpoint/2010/main" val="3904218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496" y="-27384"/>
            <a:ext cx="2831584" cy="6858000"/>
          </a:xfrm>
          <a:prstGeom prst="rect">
            <a:avLst/>
          </a:prstGeom>
          <a:ln w="12700">
            <a:solidFill>
              <a:srgbClr val="92D050"/>
            </a:solidFill>
            <a:prstDash val="solid"/>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dirty="0"/>
          </a:p>
        </p:txBody>
      </p:sp>
      <p:pic>
        <p:nvPicPr>
          <p:cNvPr id="13" name="Imagen 12"/>
          <p:cNvPicPr>
            <a:picLocks noChangeAspect="1"/>
          </p:cNvPicPr>
          <p:nvPr/>
        </p:nvPicPr>
        <p:blipFill rotWithShape="1">
          <a:blip r:embed="rId2"/>
          <a:srcRect l="9627" t="21848" r="17472"/>
          <a:stretch/>
        </p:blipFill>
        <p:spPr>
          <a:xfrm>
            <a:off x="239884" y="260648"/>
            <a:ext cx="2376264" cy="2833425"/>
          </a:xfrm>
          <a:prstGeom prst="rect">
            <a:avLst/>
          </a:prstGeom>
          <a:ln w="12700">
            <a:solidFill>
              <a:srgbClr val="92D050"/>
            </a:solidFill>
            <a:prstDash val="solid"/>
          </a:ln>
        </p:spPr>
      </p:pic>
      <p:sp>
        <p:nvSpPr>
          <p:cNvPr id="3" name="Rectángulo 2"/>
          <p:cNvSpPr/>
          <p:nvPr/>
        </p:nvSpPr>
        <p:spPr>
          <a:xfrm>
            <a:off x="4536045" y="2986117"/>
            <a:ext cx="4038542" cy="1200329"/>
          </a:xfrm>
          <a:prstGeom prst="rect">
            <a:avLst/>
          </a:prstGeom>
        </p:spPr>
        <p:txBody>
          <a:bodyPr wrap="none">
            <a:spAutoFit/>
          </a:bodyPr>
          <a:lstStyle/>
          <a:p>
            <a:pPr algn="r"/>
            <a: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Próximos </a:t>
            </a:r>
            <a:r>
              <a:rPr lang="es-ES" sz="2400" b="1" dirty="0" err="1">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LandaTopaketa</a:t>
            </a:r>
            <a:endPar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endParaRPr>
          </a:p>
          <a:p>
            <a:pPr algn="r"/>
            <a: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Temas de Interés </a:t>
            </a:r>
          </a:p>
          <a:p>
            <a:pPr algn="r"/>
            <a:r>
              <a:rPr lang="es-ES" b="1" dirty="0">
                <a:solidFill>
                  <a:srgbClr val="92D050"/>
                </a:solidFill>
              </a:rPr>
              <a:t> </a:t>
            </a:r>
            <a:r>
              <a:rPr lang="es-ES" sz="2400" b="1" dirty="0" err="1">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Interes</a:t>
            </a: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 Gaia </a:t>
            </a:r>
          </a:p>
        </p:txBody>
      </p:sp>
    </p:spTree>
    <p:extLst>
      <p:ext uri="{BB962C8B-B14F-4D97-AF65-F5344CB8AC3E}">
        <p14:creationId xmlns:p14="http://schemas.microsoft.com/office/powerpoint/2010/main" val="3074249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1165920" y="0"/>
            <a:ext cx="7978080" cy="666328"/>
          </a:xfrm>
          <a:prstGeom prst="rect">
            <a:avLst/>
          </a:prstGeom>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s-ES" sz="3200" b="1" i="0" u="none" strike="noStrike" kern="1200" cap="none" spc="0" normalizeH="0" baseline="0" noProof="0" dirty="0">
                <a:ln>
                  <a:noFill/>
                </a:ln>
                <a:solidFill>
                  <a:srgbClr val="92D050"/>
                </a:solidFill>
                <a:effectLst/>
                <a:uLnTx/>
                <a:uFillTx/>
                <a:latin typeface="+mj-lt"/>
                <a:ea typeface="+mj-ea"/>
                <a:cs typeface="+mj-cs"/>
              </a:rPr>
              <a:t/>
            </a:r>
            <a:br>
              <a:rPr kumimoji="0" lang="es-ES" sz="3200" b="1" i="0" u="none" strike="noStrike" kern="1200" cap="none" spc="0" normalizeH="0" baseline="0" noProof="0" dirty="0">
                <a:ln>
                  <a:noFill/>
                </a:ln>
                <a:solidFill>
                  <a:srgbClr val="92D050"/>
                </a:solidFill>
                <a:effectLst/>
                <a:uLnTx/>
                <a:uFillTx/>
                <a:latin typeface="+mj-lt"/>
                <a:ea typeface="+mj-ea"/>
                <a:cs typeface="+mj-cs"/>
              </a:rPr>
            </a:br>
            <a:endParaRPr kumimoji="0" lang="es-ES" sz="3200" b="1" i="0" u="none" strike="noStrike" kern="1200" cap="none" spc="0" normalizeH="0" baseline="0" noProof="0" dirty="0">
              <a:ln>
                <a:noFill/>
              </a:ln>
              <a:solidFill>
                <a:schemeClr val="tx1">
                  <a:lumMod val="95000"/>
                  <a:lumOff val="5000"/>
                </a:schemeClr>
              </a:solidFill>
              <a:effectLst/>
              <a:uLnTx/>
              <a:uFillTx/>
              <a:latin typeface="+mj-lt"/>
              <a:ea typeface="+mj-ea"/>
              <a:cs typeface="+mj-cs"/>
            </a:endParaRPr>
          </a:p>
        </p:txBody>
      </p:sp>
      <p:sp>
        <p:nvSpPr>
          <p:cNvPr id="9" name="12 CuadroTexto"/>
          <p:cNvSpPr txBox="1"/>
          <p:nvPr/>
        </p:nvSpPr>
        <p:spPr>
          <a:xfrm>
            <a:off x="4298334" y="1381763"/>
            <a:ext cx="670376" cy="646331"/>
          </a:xfrm>
          <a:prstGeom prst="rect">
            <a:avLst/>
          </a:prstGeom>
          <a:noFill/>
          <a:ln w="57150">
            <a:solidFill>
              <a:schemeClr val="accent1"/>
            </a:solidFill>
          </a:ln>
        </p:spPr>
        <p:txBody>
          <a:bodyPr wrap="none" rtlCol="0">
            <a:spAutoFit/>
          </a:bodyPr>
          <a:lstStyle/>
          <a:p>
            <a:pPr algn="ctr"/>
            <a:r>
              <a:rPr lang="es-ES" b="1" dirty="0">
                <a:solidFill>
                  <a:schemeClr val="tx2">
                    <a:lumMod val="60000"/>
                    <a:lumOff val="40000"/>
                  </a:schemeClr>
                </a:solidFill>
              </a:rPr>
              <a:t>Agua</a:t>
            </a:r>
          </a:p>
          <a:p>
            <a:pPr algn="ctr"/>
            <a:r>
              <a:rPr lang="es-ES" b="1" dirty="0" err="1">
                <a:solidFill>
                  <a:schemeClr val="bg1">
                    <a:lumMod val="50000"/>
                  </a:schemeClr>
                </a:solidFill>
                <a:latin typeface="Calibri" panose="020F0502020204030204" pitchFamily="34" charset="0"/>
              </a:rPr>
              <a:t>Ura</a:t>
            </a:r>
            <a:endParaRPr lang="es-ES" b="1" dirty="0">
              <a:solidFill>
                <a:schemeClr val="bg1">
                  <a:lumMod val="50000"/>
                </a:schemeClr>
              </a:solidFill>
              <a:latin typeface="Calibri" panose="020F0502020204030204" pitchFamily="34" charset="0"/>
            </a:endParaRPr>
          </a:p>
        </p:txBody>
      </p:sp>
      <p:sp>
        <p:nvSpPr>
          <p:cNvPr id="10" name="12 CuadroTexto"/>
          <p:cNvSpPr txBox="1"/>
          <p:nvPr/>
        </p:nvSpPr>
        <p:spPr>
          <a:xfrm>
            <a:off x="6335405" y="1347276"/>
            <a:ext cx="1689245" cy="646331"/>
          </a:xfrm>
          <a:prstGeom prst="rect">
            <a:avLst/>
          </a:prstGeom>
          <a:noFill/>
          <a:ln w="57150">
            <a:solidFill>
              <a:schemeClr val="accent2">
                <a:lumMod val="75000"/>
              </a:schemeClr>
            </a:solidFill>
          </a:ln>
        </p:spPr>
        <p:txBody>
          <a:bodyPr wrap="none" rtlCol="0">
            <a:spAutoFit/>
          </a:bodyPr>
          <a:lstStyle/>
          <a:p>
            <a:pPr algn="ctr"/>
            <a:r>
              <a:rPr lang="es-ES" b="1" dirty="0">
                <a:solidFill>
                  <a:schemeClr val="accent2">
                    <a:lumMod val="75000"/>
                  </a:schemeClr>
                </a:solidFill>
              </a:rPr>
              <a:t>Turismo Rural</a:t>
            </a:r>
          </a:p>
          <a:p>
            <a:pPr algn="ctr"/>
            <a:r>
              <a:rPr lang="es-ES" b="1" dirty="0">
                <a:solidFill>
                  <a:schemeClr val="bg1">
                    <a:lumMod val="50000"/>
                  </a:schemeClr>
                </a:solidFill>
                <a:latin typeface="Calibri" panose="020F0502020204030204" pitchFamily="34" charset="0"/>
              </a:rPr>
              <a:t>Landa </a:t>
            </a:r>
            <a:r>
              <a:rPr lang="es-ES" b="1" dirty="0" err="1">
                <a:solidFill>
                  <a:schemeClr val="bg1">
                    <a:lumMod val="50000"/>
                  </a:schemeClr>
                </a:solidFill>
                <a:latin typeface="Calibri" panose="020F0502020204030204" pitchFamily="34" charset="0"/>
              </a:rPr>
              <a:t>Turismoa</a:t>
            </a:r>
            <a:endParaRPr lang="es-ES" b="1" dirty="0">
              <a:solidFill>
                <a:schemeClr val="bg1">
                  <a:lumMod val="50000"/>
                </a:schemeClr>
              </a:solidFill>
              <a:latin typeface="Calibri" panose="020F0502020204030204" pitchFamily="34" charset="0"/>
            </a:endParaRPr>
          </a:p>
        </p:txBody>
      </p:sp>
      <p:sp>
        <p:nvSpPr>
          <p:cNvPr id="2" name="CuadroTexto 1"/>
          <p:cNvSpPr txBox="1"/>
          <p:nvPr/>
        </p:nvSpPr>
        <p:spPr>
          <a:xfrm>
            <a:off x="0" y="3528442"/>
            <a:ext cx="9144000" cy="3293209"/>
          </a:xfrm>
          <a:prstGeom prst="rect">
            <a:avLst/>
          </a:prstGeom>
          <a:ln>
            <a:prstDash val="sysDash"/>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600" b="1" dirty="0" err="1"/>
              <a:t>LandaTopaketa</a:t>
            </a:r>
            <a:r>
              <a:rPr lang="es-ES" sz="1600" b="1" dirty="0"/>
              <a:t> lo construimos entre </a:t>
            </a:r>
            <a:r>
              <a:rPr lang="es-ES" sz="1600" b="1" dirty="0" err="1"/>
              <a:t>tod@s</a:t>
            </a:r>
            <a:endParaRPr lang="es-ES" sz="1600" b="1" dirty="0"/>
          </a:p>
          <a:p>
            <a:pPr algn="ctr"/>
            <a:endParaRPr lang="es-ES" sz="1600" b="1" dirty="0"/>
          </a:p>
          <a:p>
            <a:pPr algn="ctr"/>
            <a:r>
              <a:rPr lang="es-ES" sz="1600" dirty="0"/>
              <a:t>Para ir construyendo  los encuentros </a:t>
            </a:r>
            <a:r>
              <a:rPr lang="es-ES" sz="1600" dirty="0" err="1"/>
              <a:t>dell</a:t>
            </a:r>
            <a:r>
              <a:rPr lang="es-ES" sz="1600" dirty="0"/>
              <a:t> II Ciclo </a:t>
            </a:r>
            <a:r>
              <a:rPr lang="es-ES" sz="1600" dirty="0" err="1"/>
              <a:t>Landatopaketa</a:t>
            </a:r>
            <a:r>
              <a:rPr lang="es-ES" sz="1600" dirty="0"/>
              <a:t> </a:t>
            </a:r>
          </a:p>
          <a:p>
            <a:pPr algn="ctr"/>
            <a:r>
              <a:rPr lang="es-ES" sz="1600" b="1" dirty="0"/>
              <a:t>Seguimos recogiendo propuestas</a:t>
            </a:r>
            <a:r>
              <a:rPr lang="es-ES" sz="1600" dirty="0"/>
              <a:t> en torno a las temáticas planteadas para </a:t>
            </a:r>
          </a:p>
          <a:p>
            <a:pPr lvl="5" algn="ctr"/>
            <a:endParaRPr lang="es-ES" sz="1600" dirty="0"/>
          </a:p>
          <a:p>
            <a:pPr marL="3486150" lvl="7" indent="-285750">
              <a:buFont typeface="Wingdings" panose="05000000000000000000" pitchFamily="2" charset="2"/>
              <a:buChar char="q"/>
            </a:pPr>
            <a:r>
              <a:rPr lang="es-ES" sz="1600" dirty="0"/>
              <a:t>presentación de experiencias</a:t>
            </a:r>
          </a:p>
          <a:p>
            <a:pPr marL="3486150" lvl="7" indent="-285750">
              <a:buFont typeface="Wingdings" panose="05000000000000000000" pitchFamily="2" charset="2"/>
              <a:buChar char="q"/>
            </a:pPr>
            <a:r>
              <a:rPr lang="es-ES" sz="1600" dirty="0"/>
              <a:t>contenidos para ponte al día </a:t>
            </a:r>
          </a:p>
          <a:p>
            <a:pPr marL="3486150" lvl="7" indent="-285750">
              <a:buFont typeface="Wingdings" panose="05000000000000000000" pitchFamily="2" charset="2"/>
              <a:buChar char="q"/>
            </a:pPr>
            <a:r>
              <a:rPr lang="es-ES" sz="1600" dirty="0"/>
              <a:t>retos para construimos juntos </a:t>
            </a:r>
          </a:p>
          <a:p>
            <a:pPr marL="285750" indent="-285750">
              <a:buFont typeface="Wingdings" panose="05000000000000000000" pitchFamily="2" charset="2"/>
              <a:buChar char="q"/>
            </a:pPr>
            <a:endParaRPr lang="es-ES" sz="1600" dirty="0"/>
          </a:p>
          <a:p>
            <a:pPr algn="ctr"/>
            <a:r>
              <a:rPr lang="es-ES" sz="1600" b="1" dirty="0"/>
              <a:t>Si tienes interés en compartir  nos lo puedes hacer llegar</a:t>
            </a:r>
          </a:p>
          <a:p>
            <a:pPr algn="ctr"/>
            <a:r>
              <a:rPr lang="es-ES" sz="1600" b="1" dirty="0"/>
              <a:t> para que podamos contar contigo  con tu organización </a:t>
            </a:r>
          </a:p>
          <a:p>
            <a:r>
              <a:rPr lang="es-ES" sz="1600" dirty="0"/>
              <a:t>Envíanos un mail a </a:t>
            </a:r>
            <a:r>
              <a:rPr lang="es-ES" sz="1600" dirty="0" err="1">
                <a:hlinkClick r:id="rId2"/>
              </a:rPr>
              <a:t>m-eizaguirre@elankidetza.eus</a:t>
            </a:r>
            <a:r>
              <a:rPr lang="es-ES" sz="1600" dirty="0"/>
              <a:t>, Indicando la experiencia, proyecto, reto qué te gustaría compartir </a:t>
            </a:r>
          </a:p>
        </p:txBody>
      </p:sp>
      <p:cxnSp>
        <p:nvCxnSpPr>
          <p:cNvPr id="6" name="Conector recto de flecha 5"/>
          <p:cNvCxnSpPr>
            <a:cxnSpLocks/>
          </p:cNvCxnSpPr>
          <p:nvPr/>
        </p:nvCxnSpPr>
        <p:spPr>
          <a:xfrm>
            <a:off x="261072" y="980728"/>
            <a:ext cx="8421459" cy="26658"/>
          </a:xfrm>
          <a:prstGeom prst="straightConnector1">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Rectángulo 12"/>
          <p:cNvSpPr/>
          <p:nvPr/>
        </p:nvSpPr>
        <p:spPr>
          <a:xfrm>
            <a:off x="549523" y="1347276"/>
            <a:ext cx="3052492" cy="1754326"/>
          </a:xfrm>
          <a:prstGeom prst="rect">
            <a:avLst/>
          </a:prstGeom>
          <a:ln w="57150"/>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ES" b="1" dirty="0">
                <a:solidFill>
                  <a:schemeClr val="accent3">
                    <a:lumMod val="50000"/>
                  </a:schemeClr>
                </a:solidFill>
                <a:latin typeface="Calibri" panose="020F0502020204030204" pitchFamily="34" charset="0"/>
              </a:rPr>
              <a:t>Aproximaciones y experiencias a la ganadería sostenible </a:t>
            </a:r>
          </a:p>
          <a:p>
            <a:pPr algn="ctr"/>
            <a:r>
              <a:rPr lang="es-ES" b="1" dirty="0" err="1">
                <a:solidFill>
                  <a:schemeClr val="bg1">
                    <a:lumMod val="50000"/>
                  </a:schemeClr>
                </a:solidFill>
                <a:latin typeface="Calibri" panose="020F0502020204030204" pitchFamily="34" charset="0"/>
              </a:rPr>
              <a:t>Abeltzaintza</a:t>
            </a:r>
            <a:r>
              <a:rPr lang="es-ES" b="1" dirty="0">
                <a:solidFill>
                  <a:schemeClr val="bg1">
                    <a:lumMod val="50000"/>
                  </a:schemeClr>
                </a:solidFill>
                <a:latin typeface="Calibri" panose="020F0502020204030204" pitchFamily="34" charset="0"/>
              </a:rPr>
              <a:t> </a:t>
            </a:r>
            <a:r>
              <a:rPr lang="es-ES" b="1" dirty="0" err="1">
                <a:solidFill>
                  <a:schemeClr val="bg1">
                    <a:lumMod val="50000"/>
                  </a:schemeClr>
                </a:solidFill>
                <a:latin typeface="Calibri" panose="020F0502020204030204" pitchFamily="34" charset="0"/>
              </a:rPr>
              <a:t>jasangarrira</a:t>
            </a:r>
            <a:r>
              <a:rPr lang="es-ES" b="1" dirty="0">
                <a:solidFill>
                  <a:schemeClr val="bg1">
                    <a:lumMod val="50000"/>
                  </a:schemeClr>
                </a:solidFill>
                <a:latin typeface="Calibri" panose="020F0502020204030204" pitchFamily="34" charset="0"/>
              </a:rPr>
              <a:t> </a:t>
            </a:r>
            <a:r>
              <a:rPr lang="es-ES" b="1" dirty="0" err="1">
                <a:solidFill>
                  <a:schemeClr val="bg1">
                    <a:lumMod val="50000"/>
                  </a:schemeClr>
                </a:solidFill>
                <a:latin typeface="Calibri" panose="020F0502020204030204" pitchFamily="34" charset="0"/>
              </a:rPr>
              <a:t>hurbiltzea</a:t>
            </a:r>
            <a:r>
              <a:rPr lang="es-ES" b="1" dirty="0">
                <a:solidFill>
                  <a:schemeClr val="bg1">
                    <a:lumMod val="50000"/>
                  </a:schemeClr>
                </a:solidFill>
                <a:latin typeface="Calibri" panose="020F0502020204030204" pitchFamily="34" charset="0"/>
              </a:rPr>
              <a:t> eta </a:t>
            </a:r>
            <a:r>
              <a:rPr lang="es-ES" b="1" dirty="0" err="1">
                <a:solidFill>
                  <a:schemeClr val="bg1">
                    <a:lumMod val="50000"/>
                  </a:schemeClr>
                </a:solidFill>
                <a:latin typeface="Calibri" panose="020F0502020204030204" pitchFamily="34" charset="0"/>
              </a:rPr>
              <a:t>haren</a:t>
            </a:r>
            <a:r>
              <a:rPr lang="es-ES" b="1" dirty="0">
                <a:solidFill>
                  <a:schemeClr val="bg1">
                    <a:lumMod val="50000"/>
                  </a:schemeClr>
                </a:solidFill>
                <a:latin typeface="Calibri" panose="020F0502020204030204" pitchFamily="34" charset="0"/>
              </a:rPr>
              <a:t> </a:t>
            </a:r>
            <a:r>
              <a:rPr lang="es-ES" b="1" dirty="0" err="1">
                <a:solidFill>
                  <a:schemeClr val="bg1">
                    <a:lumMod val="50000"/>
                  </a:schemeClr>
                </a:solidFill>
                <a:latin typeface="Calibri" panose="020F0502020204030204" pitchFamily="34" charset="0"/>
              </a:rPr>
              <a:t>inguruko</a:t>
            </a:r>
            <a:r>
              <a:rPr lang="es-ES" b="1" dirty="0">
                <a:solidFill>
                  <a:schemeClr val="bg1">
                    <a:lumMod val="50000"/>
                  </a:schemeClr>
                </a:solidFill>
                <a:latin typeface="Calibri" panose="020F0502020204030204" pitchFamily="34" charset="0"/>
              </a:rPr>
              <a:t> </a:t>
            </a:r>
            <a:r>
              <a:rPr lang="es-ES" b="1" dirty="0" err="1">
                <a:solidFill>
                  <a:schemeClr val="bg1">
                    <a:lumMod val="50000"/>
                  </a:schemeClr>
                </a:solidFill>
                <a:latin typeface="Calibri" panose="020F0502020204030204" pitchFamily="34" charset="0"/>
              </a:rPr>
              <a:t>esperientziak</a:t>
            </a:r>
            <a:r>
              <a:rPr lang="es-ES" b="1" dirty="0">
                <a:solidFill>
                  <a:schemeClr val="bg1">
                    <a:lumMod val="50000"/>
                  </a:schemeClr>
                </a:solidFill>
                <a:latin typeface="Calibri" panose="020F0502020204030204" pitchFamily="34" charset="0"/>
              </a:rPr>
              <a:t> </a:t>
            </a:r>
          </a:p>
        </p:txBody>
      </p:sp>
      <p:sp>
        <p:nvSpPr>
          <p:cNvPr id="15" name="Rectángulo 14"/>
          <p:cNvSpPr/>
          <p:nvPr/>
        </p:nvSpPr>
        <p:spPr>
          <a:xfrm>
            <a:off x="78192" y="135934"/>
            <a:ext cx="3361818" cy="369332"/>
          </a:xfrm>
          <a:prstGeom prst="rect">
            <a:avLst/>
          </a:prstGeom>
        </p:spPr>
        <p:txBody>
          <a:bodyPr wrap="none">
            <a:spAutoFit/>
          </a:bodyPr>
          <a:lstStyle/>
          <a:p>
            <a:pPr algn="r"/>
            <a:r>
              <a:rPr lang="es-ES"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2017 II Ciclo </a:t>
            </a:r>
            <a:r>
              <a:rPr lang="es-ES" b="1" dirty="0" err="1">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Landatopaketa</a:t>
            </a:r>
            <a:r>
              <a:rPr lang="es-ES"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 </a:t>
            </a:r>
          </a:p>
        </p:txBody>
      </p:sp>
      <p:sp>
        <p:nvSpPr>
          <p:cNvPr id="16" name="Rectángulo: esquinas redondeadas 15"/>
          <p:cNvSpPr/>
          <p:nvPr/>
        </p:nvSpPr>
        <p:spPr>
          <a:xfrm>
            <a:off x="1499705" y="800708"/>
            <a:ext cx="1152128" cy="36004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S"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Marzo </a:t>
            </a:r>
          </a:p>
        </p:txBody>
      </p:sp>
      <p:sp>
        <p:nvSpPr>
          <p:cNvPr id="17" name="Rectángulo: esquinas redondeadas 16"/>
          <p:cNvSpPr/>
          <p:nvPr/>
        </p:nvSpPr>
        <p:spPr>
          <a:xfrm>
            <a:off x="4117522" y="814037"/>
            <a:ext cx="1152128" cy="36004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S"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Junio </a:t>
            </a:r>
          </a:p>
        </p:txBody>
      </p:sp>
      <p:sp>
        <p:nvSpPr>
          <p:cNvPr id="18" name="Rectángulo: esquinas redondeadas 17"/>
          <p:cNvSpPr/>
          <p:nvPr/>
        </p:nvSpPr>
        <p:spPr>
          <a:xfrm>
            <a:off x="6603964" y="759176"/>
            <a:ext cx="1152128" cy="36004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S"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Octubre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Título"/>
          <p:cNvSpPr txBox="1">
            <a:spLocks/>
          </p:cNvSpPr>
          <p:nvPr/>
        </p:nvSpPr>
        <p:spPr>
          <a:xfrm>
            <a:off x="899592" y="-27384"/>
            <a:ext cx="7978080" cy="666328"/>
          </a:xfrm>
          <a:prstGeom prst="rect">
            <a:avLst/>
          </a:prstGeom>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s-ES" sz="3200" b="1" i="0" u="none" strike="noStrike" kern="1200" cap="none" spc="0" normalizeH="0" baseline="0" noProof="0" dirty="0">
                <a:ln>
                  <a:noFill/>
                </a:ln>
                <a:solidFill>
                  <a:srgbClr val="92D050"/>
                </a:solidFill>
                <a:effectLst/>
                <a:uLnTx/>
                <a:uFillTx/>
                <a:latin typeface="+mj-lt"/>
                <a:ea typeface="+mj-ea"/>
                <a:cs typeface="+mj-cs"/>
              </a:rPr>
              <a:t/>
            </a:r>
            <a:br>
              <a:rPr kumimoji="0" lang="es-ES" sz="3200" b="1" i="0" u="none" strike="noStrike" kern="1200" cap="none" spc="0" normalizeH="0" baseline="0" noProof="0" dirty="0">
                <a:ln>
                  <a:noFill/>
                </a:ln>
                <a:solidFill>
                  <a:srgbClr val="92D050"/>
                </a:solidFill>
                <a:effectLst/>
                <a:uLnTx/>
                <a:uFillTx/>
                <a:latin typeface="+mj-lt"/>
                <a:ea typeface="+mj-ea"/>
                <a:cs typeface="+mj-cs"/>
              </a:rPr>
            </a:br>
            <a:endParaRPr kumimoji="0" lang="es-ES" sz="3200" b="1" i="0" u="none" strike="noStrike" kern="1200" cap="none" spc="0" normalizeH="0" baseline="0" noProof="0" dirty="0">
              <a:ln>
                <a:noFill/>
              </a:ln>
              <a:solidFill>
                <a:schemeClr val="tx1">
                  <a:lumMod val="95000"/>
                  <a:lumOff val="5000"/>
                </a:schemeClr>
              </a:solidFill>
              <a:effectLst/>
              <a:uLnTx/>
              <a:uFillTx/>
              <a:latin typeface="+mj-lt"/>
              <a:ea typeface="+mj-ea"/>
              <a:cs typeface="+mj-cs"/>
            </a:endParaRPr>
          </a:p>
        </p:txBody>
      </p:sp>
      <p:sp>
        <p:nvSpPr>
          <p:cNvPr id="13" name="12 CuadroTexto"/>
          <p:cNvSpPr txBox="1"/>
          <p:nvPr/>
        </p:nvSpPr>
        <p:spPr>
          <a:xfrm>
            <a:off x="564404" y="303501"/>
            <a:ext cx="670375" cy="646331"/>
          </a:xfrm>
          <a:prstGeom prst="rect">
            <a:avLst/>
          </a:prstGeom>
          <a:noFill/>
          <a:ln w="57150">
            <a:solidFill>
              <a:schemeClr val="accent1"/>
            </a:solidFill>
          </a:ln>
        </p:spPr>
        <p:txBody>
          <a:bodyPr wrap="none" rtlCol="0">
            <a:spAutoFit/>
          </a:bodyPr>
          <a:lstStyle/>
          <a:p>
            <a:pPr algn="ctr"/>
            <a:r>
              <a:rPr lang="es-ES" b="1" dirty="0">
                <a:solidFill>
                  <a:schemeClr val="tx2">
                    <a:lumMod val="60000"/>
                    <a:lumOff val="40000"/>
                  </a:schemeClr>
                </a:solidFill>
              </a:rPr>
              <a:t>Agua</a:t>
            </a:r>
          </a:p>
          <a:p>
            <a:pPr algn="ctr"/>
            <a:r>
              <a:rPr lang="es-ES" b="1" dirty="0" err="1"/>
              <a:t>Ura</a:t>
            </a:r>
            <a:endParaRPr lang="es-ES" b="1" dirty="0"/>
          </a:p>
        </p:txBody>
      </p:sp>
      <p:graphicFrame>
        <p:nvGraphicFramePr>
          <p:cNvPr id="3" name="2 Tabla"/>
          <p:cNvGraphicFramePr>
            <a:graphicFrameLocks noGrp="1"/>
          </p:cNvGraphicFramePr>
          <p:nvPr>
            <p:extLst>
              <p:ext uri="{D42A27DB-BD31-4B8C-83A1-F6EECF244321}">
                <p14:modId xmlns:p14="http://schemas.microsoft.com/office/powerpoint/2010/main" val="2153420409"/>
              </p:ext>
            </p:extLst>
          </p:nvPr>
        </p:nvGraphicFramePr>
        <p:xfrm>
          <a:off x="467544" y="1122000"/>
          <a:ext cx="8410128" cy="5151120"/>
        </p:xfrm>
        <a:graphic>
          <a:graphicData uri="http://schemas.openxmlformats.org/drawingml/2006/table">
            <a:tbl>
              <a:tblPr firstRow="1" bandRow="1">
                <a:tableStyleId>{69012ECD-51FC-41F1-AA8D-1B2483CD663E}</a:tableStyleId>
              </a:tblPr>
              <a:tblGrid>
                <a:gridCol w="2088232">
                  <a:extLst>
                    <a:ext uri="{9D8B030D-6E8A-4147-A177-3AD203B41FA5}">
                      <a16:colId xmlns:a16="http://schemas.microsoft.com/office/drawing/2014/main" xmlns="" val="20000"/>
                    </a:ext>
                  </a:extLst>
                </a:gridCol>
                <a:gridCol w="6321896">
                  <a:extLst>
                    <a:ext uri="{9D8B030D-6E8A-4147-A177-3AD203B41FA5}">
                      <a16:colId xmlns:a16="http://schemas.microsoft.com/office/drawing/2014/main" xmlns="" val="20001"/>
                    </a:ext>
                  </a:extLst>
                </a:gridCol>
              </a:tblGrid>
              <a:tr h="370840">
                <a:tc>
                  <a:txBody>
                    <a:bodyPr/>
                    <a:lstStyle/>
                    <a:p>
                      <a:endParaRPr lang="es-ES" dirty="0">
                        <a:solidFill>
                          <a:schemeClr val="tx1"/>
                        </a:solidFill>
                      </a:endParaRPr>
                    </a:p>
                  </a:txBody>
                  <a:tcPr>
                    <a:lnR w="38100" cap="flat" cmpd="sng" algn="ctr">
                      <a:solidFill>
                        <a:schemeClr val="tx2">
                          <a:lumMod val="60000"/>
                          <a:lumOff val="40000"/>
                        </a:schemeClr>
                      </a:solidFill>
                      <a:prstDash val="solid"/>
                      <a:round/>
                      <a:headEnd type="none" w="med" len="med"/>
                      <a:tailEnd type="none" w="med" len="med"/>
                    </a:lnR>
                  </a:tcPr>
                </a:tc>
                <a:tc>
                  <a:txBody>
                    <a:bodyPr/>
                    <a:lstStyle/>
                    <a:p>
                      <a:pPr algn="ctr"/>
                      <a:r>
                        <a:rPr lang="es-ES" b="1" dirty="0">
                          <a:solidFill>
                            <a:schemeClr val="tx1"/>
                          </a:solidFill>
                        </a:rPr>
                        <a:t>Agua</a:t>
                      </a:r>
                    </a:p>
                    <a:p>
                      <a:pPr algn="ctr"/>
                      <a:r>
                        <a:rPr lang="es-ES" b="1" dirty="0" err="1"/>
                        <a:t>Ura</a:t>
                      </a:r>
                      <a:endParaRPr lang="es-ES" b="1" dirty="0"/>
                    </a:p>
                  </a:txBody>
                  <a:tcPr>
                    <a:lnL w="38100" cap="flat" cmpd="sng" algn="ctr">
                      <a:solidFill>
                        <a:schemeClr val="tx2">
                          <a:lumMod val="60000"/>
                          <a:lumOff val="40000"/>
                        </a:schemeClr>
                      </a:solidFill>
                      <a:prstDash val="solid"/>
                      <a:round/>
                      <a:headEnd type="none" w="med" len="med"/>
                      <a:tailEnd type="none" w="med" len="med"/>
                    </a:lnL>
                  </a:tcPr>
                </a:tc>
                <a:extLst>
                  <a:ext uri="{0D108BD9-81ED-4DB2-BD59-A6C34878D82A}">
                    <a16:rowId xmlns:a16="http://schemas.microsoft.com/office/drawing/2014/main" xmlns="" val="10000"/>
                  </a:ext>
                </a:extLst>
              </a:tr>
              <a:tr h="370840">
                <a:tc>
                  <a:txBody>
                    <a:bodyPr/>
                    <a:lstStyle/>
                    <a:p>
                      <a:pPr marL="0" algn="l" defTabSz="914400" rtl="0" eaLnBrk="1" fontAlgn="ctr" latinLnBrk="0" hangingPunct="1"/>
                      <a:r>
                        <a:rPr lang="es-ES" sz="1800" b="1" u="none" strike="noStrike" kern="1200" dirty="0">
                          <a:effectLst/>
                        </a:rPr>
                        <a:t> </a:t>
                      </a:r>
                      <a:r>
                        <a:rPr lang="es-ES" sz="1800" b="1" u="none" strike="noStrike" kern="1200" dirty="0">
                          <a:solidFill>
                            <a:schemeClr val="accent1">
                              <a:lumMod val="75000"/>
                            </a:schemeClr>
                          </a:solidFill>
                          <a:effectLst/>
                        </a:rPr>
                        <a:t>Ponte al día</a:t>
                      </a:r>
                      <a:br>
                        <a:rPr lang="es-ES" sz="1800" b="1" u="none" strike="noStrike" kern="1200" dirty="0">
                          <a:solidFill>
                            <a:schemeClr val="accent1">
                              <a:lumMod val="75000"/>
                            </a:schemeClr>
                          </a:solidFill>
                          <a:effectLst/>
                        </a:rPr>
                      </a:br>
                      <a:r>
                        <a:rPr lang="es-ES" sz="1800" b="1" u="none" strike="noStrike" kern="1200" dirty="0">
                          <a:effectLst/>
                        </a:rPr>
                        <a:t> </a:t>
                      </a:r>
                      <a:r>
                        <a:rPr lang="es-ES" sz="1800" b="1" u="none" strike="noStrike" kern="1200" dirty="0" err="1">
                          <a:effectLst/>
                        </a:rPr>
                        <a:t>Eguneraketa</a:t>
                      </a:r>
                      <a:endParaRPr lang="es-ES" sz="1800" b="1" i="0" u="none" strike="noStrike" kern="1200" dirty="0">
                        <a:solidFill>
                          <a:schemeClr val="tx1"/>
                        </a:solidFill>
                        <a:effectLst/>
                        <a:latin typeface="+mn-lt"/>
                        <a:ea typeface="+mn-ea"/>
                        <a:cs typeface="+mn-cs"/>
                      </a:endParaRPr>
                    </a:p>
                  </a:txBody>
                  <a:tcPr marL="5736" marR="5736" marT="5736" marB="0" anchor="ctr">
                    <a:lnR w="38100" cap="flat" cmpd="sng" algn="ctr">
                      <a:solidFill>
                        <a:schemeClr val="tx2">
                          <a:lumMod val="60000"/>
                          <a:lumOff val="40000"/>
                        </a:schemeClr>
                      </a:solidFill>
                      <a:prstDash val="solid"/>
                      <a:round/>
                      <a:headEnd type="none" w="med" len="med"/>
                      <a:tailEnd type="none" w="med" len="med"/>
                    </a:lnR>
                  </a:tcPr>
                </a:tc>
                <a:tc>
                  <a:txBody>
                    <a:bodyPr/>
                    <a:lstStyle/>
                    <a:p>
                      <a:pPr marL="285750" indent="-285750">
                        <a:buFont typeface="Wingdings" panose="05000000000000000000" pitchFamily="2" charset="2"/>
                        <a:buChar char="ü"/>
                      </a:pPr>
                      <a:r>
                        <a:rPr lang="es-ES" sz="1600" baseline="0" dirty="0" smtClean="0">
                          <a:solidFill>
                            <a:schemeClr val="tx1"/>
                          </a:solidFill>
                        </a:rPr>
                        <a:t>Nueva cultural del agua-tierra (</a:t>
                      </a:r>
                      <a:r>
                        <a:rPr lang="es-ES" sz="1600" baseline="0" dirty="0" err="1" smtClean="0">
                          <a:solidFill>
                            <a:schemeClr val="tx1"/>
                          </a:solidFill>
                        </a:rPr>
                        <a:t>Mundubat</a:t>
                      </a:r>
                      <a:r>
                        <a:rPr lang="es-ES" sz="1600" baseline="0" dirty="0" smtClean="0">
                          <a:solidFill>
                            <a:schemeClr val="tx1"/>
                          </a:solidFill>
                        </a:rPr>
                        <a:t>)</a:t>
                      </a:r>
                      <a:endParaRPr lang="es-ES" sz="1600" baseline="0" dirty="0">
                        <a:solidFill>
                          <a:schemeClr val="tx1"/>
                        </a:solidFill>
                      </a:endParaRPr>
                    </a:p>
                    <a:p>
                      <a:pPr marL="285750" indent="-285750">
                        <a:buFont typeface="Wingdings" panose="05000000000000000000" pitchFamily="2" charset="2"/>
                        <a:buChar char="ü"/>
                      </a:pPr>
                      <a:r>
                        <a:rPr lang="es-ES" sz="1600" baseline="0" dirty="0">
                          <a:solidFill>
                            <a:schemeClr val="tx1"/>
                          </a:solidFill>
                        </a:rPr>
                        <a:t>.</a:t>
                      </a:r>
                    </a:p>
                    <a:p>
                      <a:pPr marL="285750" indent="-285750">
                        <a:buFont typeface="Wingdings" panose="05000000000000000000" pitchFamily="2" charset="2"/>
                        <a:buChar char="ü"/>
                      </a:pPr>
                      <a:r>
                        <a:rPr lang="es-ES" sz="1600" baseline="0" dirty="0">
                          <a:solidFill>
                            <a:schemeClr val="tx1"/>
                          </a:solidFill>
                        </a:rPr>
                        <a:t>.</a:t>
                      </a:r>
                      <a:endParaRPr lang="es-ES" sz="1600" dirty="0">
                        <a:solidFill>
                          <a:schemeClr val="tx1"/>
                        </a:solidFill>
                      </a:endParaRPr>
                    </a:p>
                  </a:txBody>
                  <a:tcPr>
                    <a:lnL w="38100" cap="flat" cmpd="sng" algn="ctr">
                      <a:solidFill>
                        <a:schemeClr val="tx2">
                          <a:lumMod val="60000"/>
                          <a:lumOff val="40000"/>
                        </a:schemeClr>
                      </a:solidFill>
                      <a:prstDash val="solid"/>
                      <a:round/>
                      <a:headEnd type="none" w="med" len="med"/>
                      <a:tailEnd type="none" w="med" len="med"/>
                    </a:lnL>
                  </a:tcPr>
                </a:tc>
                <a:extLst>
                  <a:ext uri="{0D108BD9-81ED-4DB2-BD59-A6C34878D82A}">
                    <a16:rowId xmlns:a16="http://schemas.microsoft.com/office/drawing/2014/main" xmlns="" val="10001"/>
                  </a:ext>
                </a:extLst>
              </a:tr>
              <a:tr h="370840">
                <a:tc>
                  <a:txBody>
                    <a:bodyPr/>
                    <a:lstStyle/>
                    <a:p>
                      <a:pPr marL="0" algn="l" defTabSz="914400" rtl="0" eaLnBrk="1" fontAlgn="ctr" latinLnBrk="0" hangingPunct="1"/>
                      <a:r>
                        <a:rPr lang="es-ES" sz="1800" b="1" u="none" strike="noStrike" kern="1200" dirty="0">
                          <a:effectLst/>
                        </a:rPr>
                        <a:t> </a:t>
                      </a:r>
                      <a:r>
                        <a:rPr lang="es-ES" sz="1800" b="1" u="none" strike="noStrike" kern="1200" dirty="0">
                          <a:solidFill>
                            <a:schemeClr val="accent1">
                              <a:lumMod val="75000"/>
                            </a:schemeClr>
                          </a:solidFill>
                          <a:effectLst/>
                        </a:rPr>
                        <a:t>Experiencias</a:t>
                      </a:r>
                      <a:r>
                        <a:rPr lang="es-ES" sz="1800" b="1" u="none" strike="noStrike" kern="1200" dirty="0">
                          <a:effectLst/>
                        </a:rPr>
                        <a:t/>
                      </a:r>
                      <a:br>
                        <a:rPr lang="es-ES" sz="1800" b="1" u="none" strike="noStrike" kern="1200" dirty="0">
                          <a:effectLst/>
                        </a:rPr>
                      </a:br>
                      <a:r>
                        <a:rPr lang="es-ES" sz="1800" b="1" u="none" strike="noStrike" kern="1200" dirty="0">
                          <a:effectLst/>
                        </a:rPr>
                        <a:t> </a:t>
                      </a:r>
                      <a:r>
                        <a:rPr lang="es-ES" sz="1800" b="1" u="none" strike="noStrike" kern="1200" dirty="0" err="1">
                          <a:effectLst/>
                        </a:rPr>
                        <a:t>Esperientziak</a:t>
                      </a:r>
                      <a:endParaRPr lang="es-ES" sz="1800" b="1" i="0" u="none" strike="noStrike" kern="1200" dirty="0">
                        <a:solidFill>
                          <a:schemeClr val="tx1"/>
                        </a:solidFill>
                        <a:effectLst/>
                        <a:latin typeface="+mn-lt"/>
                        <a:ea typeface="+mn-ea"/>
                        <a:cs typeface="+mn-cs"/>
                      </a:endParaRPr>
                    </a:p>
                  </a:txBody>
                  <a:tcPr marL="5736" marR="5736" marT="5736" marB="0" anchor="ctr">
                    <a:lnR w="38100" cap="flat" cmpd="sng" algn="ctr">
                      <a:solidFill>
                        <a:schemeClr val="tx2">
                          <a:lumMod val="60000"/>
                          <a:lumOff val="40000"/>
                        </a:schemeClr>
                      </a:solidFill>
                      <a:prstDash val="solid"/>
                      <a:round/>
                      <a:headEnd type="none" w="med" len="med"/>
                      <a:tailEnd type="none" w="med" len="med"/>
                    </a:lnR>
                  </a:tcPr>
                </a:tc>
                <a:tc>
                  <a:txBody>
                    <a:bodyPr/>
                    <a:lstStyle/>
                    <a:p>
                      <a:pPr marL="285750" indent="-285750">
                        <a:buFont typeface="Wingdings" panose="05000000000000000000" pitchFamily="2" charset="2"/>
                        <a:buChar char="ü"/>
                      </a:pPr>
                      <a:r>
                        <a:rPr lang="es-ES" sz="1600" dirty="0"/>
                        <a:t>Captadores de agua de niebla (</a:t>
                      </a:r>
                      <a:r>
                        <a:rPr lang="es-ES" sz="1600" dirty="0" err="1"/>
                        <a:t>Zabalketa</a:t>
                      </a:r>
                      <a:r>
                        <a:rPr lang="es-ES" sz="1600" dirty="0"/>
                        <a:t>)</a:t>
                      </a:r>
                      <a:endParaRPr lang="es-ES" sz="1600" baseline="0" dirty="0"/>
                    </a:p>
                    <a:p>
                      <a:pPr marL="285750" lvl="0" indent="-285750">
                        <a:buFont typeface="Wingdings" panose="05000000000000000000" pitchFamily="2" charset="2"/>
                        <a:buChar char="ü"/>
                      </a:pPr>
                      <a:r>
                        <a:rPr lang="es-ES" sz="1600" kern="1200" dirty="0">
                          <a:solidFill>
                            <a:schemeClr val="tx1"/>
                          </a:solidFill>
                          <a:latin typeface="+mn-lt"/>
                          <a:ea typeface="+mn-ea"/>
                          <a:cs typeface="+mn-cs"/>
                        </a:rPr>
                        <a:t>Programa Bolivia: políticas públicas ESS y AAEEM (transformación alimentos andinos-cereales) (HEGOA)</a:t>
                      </a:r>
                    </a:p>
                    <a:p>
                      <a:pPr marL="285750" indent="-285750">
                        <a:buFont typeface="Wingdings" panose="05000000000000000000" pitchFamily="2" charset="2"/>
                        <a:buChar char="ü"/>
                      </a:pPr>
                      <a:r>
                        <a:rPr lang="es-ES" sz="1600" baseline="0" dirty="0"/>
                        <a:t>.</a:t>
                      </a:r>
                    </a:p>
                    <a:p>
                      <a:pPr marL="285750" indent="-285750">
                        <a:buFont typeface="Wingdings" panose="05000000000000000000" pitchFamily="2" charset="2"/>
                        <a:buChar char="ü"/>
                      </a:pPr>
                      <a:r>
                        <a:rPr lang="es-ES" sz="1600" baseline="0" dirty="0"/>
                        <a:t>.</a:t>
                      </a:r>
                      <a:endParaRPr lang="es-ES" sz="1600" dirty="0"/>
                    </a:p>
                  </a:txBody>
                  <a:tcPr>
                    <a:lnL w="38100" cap="flat" cmpd="sng" algn="ctr">
                      <a:solidFill>
                        <a:schemeClr val="tx2">
                          <a:lumMod val="60000"/>
                          <a:lumOff val="40000"/>
                        </a:schemeClr>
                      </a:solidFill>
                      <a:prstDash val="solid"/>
                      <a:round/>
                      <a:headEnd type="none" w="med" len="med"/>
                      <a:tailEnd type="none" w="med" len="med"/>
                    </a:lnL>
                  </a:tcPr>
                </a:tc>
                <a:extLst>
                  <a:ext uri="{0D108BD9-81ED-4DB2-BD59-A6C34878D82A}">
                    <a16:rowId xmlns:a16="http://schemas.microsoft.com/office/drawing/2014/main" xmlns=""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u="none" strike="noStrike" dirty="0" err="1">
                          <a:solidFill>
                            <a:schemeClr val="accent1">
                              <a:lumMod val="75000"/>
                            </a:schemeClr>
                          </a:solidFill>
                          <a:effectLst/>
                        </a:rPr>
                        <a:t>Construímos</a:t>
                      </a:r>
                      <a:r>
                        <a:rPr lang="es-ES" sz="1800" b="1" u="none" strike="noStrike" dirty="0">
                          <a:solidFill>
                            <a:schemeClr val="accent1">
                              <a:lumMod val="75000"/>
                            </a:schemeClr>
                          </a:solidFill>
                          <a:effectLst/>
                        </a:rPr>
                        <a:t> juntos</a:t>
                      </a:r>
                      <a:r>
                        <a:rPr lang="es-ES" sz="1800" b="1" u="none" strike="noStrike" dirty="0">
                          <a:effectLst/>
                        </a:rPr>
                        <a:t/>
                      </a:r>
                      <a:br>
                        <a:rPr lang="es-ES" sz="1800" b="1" u="none" strike="noStrike" dirty="0">
                          <a:effectLst/>
                        </a:rPr>
                      </a:br>
                      <a:r>
                        <a:rPr lang="es-ES" sz="1800" b="1" u="none" strike="noStrike" dirty="0" err="1">
                          <a:effectLst/>
                        </a:rPr>
                        <a:t>Elkar</a:t>
                      </a:r>
                      <a:r>
                        <a:rPr lang="es-ES" sz="1800" b="1" u="none" strike="noStrike" dirty="0">
                          <a:effectLst/>
                        </a:rPr>
                        <a:t> </a:t>
                      </a:r>
                      <a:r>
                        <a:rPr lang="es-ES" sz="1800" b="1" u="none" strike="noStrike" dirty="0" err="1">
                          <a:effectLst/>
                        </a:rPr>
                        <a:t>lanean</a:t>
                      </a:r>
                      <a:endParaRPr lang="es-ES" sz="1800" b="1" u="none" strike="noStrike" dirty="0">
                        <a:effectLst/>
                      </a:endParaRPr>
                    </a:p>
                    <a:p>
                      <a:r>
                        <a:rPr lang="es-ES" b="1" dirty="0"/>
                        <a:t> </a:t>
                      </a:r>
                    </a:p>
                  </a:txBody>
                  <a:tcPr anchor="ctr">
                    <a:lnR w="38100" cap="flat" cmpd="sng" algn="ctr">
                      <a:solidFill>
                        <a:schemeClr val="tx2">
                          <a:lumMod val="60000"/>
                          <a:lumOff val="40000"/>
                        </a:schemeClr>
                      </a:solidFill>
                      <a:prstDash val="solid"/>
                      <a:round/>
                      <a:headEnd type="none" w="med" len="med"/>
                      <a:tailEnd type="none" w="med" len="med"/>
                    </a:lnR>
                  </a:tcPr>
                </a:tc>
                <a:tc>
                  <a:txBody>
                    <a:bodyPr/>
                    <a:lstStyle/>
                    <a:p>
                      <a:pPr marL="285750" lvl="0" indent="-285750">
                        <a:buFont typeface="Wingdings" panose="05000000000000000000" pitchFamily="2" charset="2"/>
                        <a:buChar char="ü"/>
                      </a:pPr>
                      <a:r>
                        <a:rPr lang="es-ES" sz="1600" kern="1200" dirty="0">
                          <a:solidFill>
                            <a:schemeClr val="tx1"/>
                          </a:solidFill>
                          <a:effectLst/>
                          <a:latin typeface="+mn-lt"/>
                          <a:ea typeface="+mn-ea"/>
                          <a:cs typeface="+mn-cs"/>
                        </a:rPr>
                        <a:t>Intercambio de ideas y trabajo en RD Congo sobre agua, higiene, saneamiento (FISC CM)</a:t>
                      </a:r>
                    </a:p>
                    <a:p>
                      <a:pPr marL="285750" lvl="0" indent="-285750">
                        <a:buFont typeface="Wingdings" panose="05000000000000000000" pitchFamily="2" charset="2"/>
                        <a:buChar char="ü"/>
                      </a:pPr>
                      <a:r>
                        <a:rPr lang="es-ES" sz="1600" kern="1200" dirty="0">
                          <a:solidFill>
                            <a:schemeClr val="tx1"/>
                          </a:solidFill>
                          <a:effectLst/>
                          <a:latin typeface="+mn-lt"/>
                          <a:ea typeface="+mn-ea"/>
                          <a:cs typeface="+mn-cs"/>
                        </a:rPr>
                        <a:t>Contexto escolar (FISC CM)</a:t>
                      </a:r>
                    </a:p>
                    <a:p>
                      <a:pPr marL="285750" lvl="0" indent="-285750">
                        <a:buFont typeface="Wingdings" panose="05000000000000000000" pitchFamily="2" charset="2"/>
                        <a:buChar char="ü"/>
                      </a:pPr>
                      <a:r>
                        <a:rPr lang="es-ES" sz="1600" kern="1200" dirty="0">
                          <a:solidFill>
                            <a:schemeClr val="tx1"/>
                          </a:solidFill>
                          <a:effectLst/>
                          <a:latin typeface="+mn-lt"/>
                          <a:ea typeface="+mn-ea"/>
                          <a:cs typeface="+mn-cs"/>
                        </a:rPr>
                        <a:t>Contribuir a su sostenibilidad en un futuro con Paz (FISC CM)</a:t>
                      </a:r>
                      <a:endParaRPr lang="es-ES" sz="1600" baseline="0" dirty="0"/>
                    </a:p>
                    <a:p>
                      <a:pPr marL="285750" indent="-285750">
                        <a:buFont typeface="Wingdings" panose="05000000000000000000" pitchFamily="2" charset="2"/>
                        <a:buChar char="ü"/>
                      </a:pPr>
                      <a:r>
                        <a:rPr lang="es-ES" sz="1600" baseline="0" dirty="0"/>
                        <a:t>.</a:t>
                      </a:r>
                    </a:p>
                  </a:txBody>
                  <a:tcPr>
                    <a:lnL w="38100" cap="flat" cmpd="sng" algn="ctr">
                      <a:solidFill>
                        <a:schemeClr val="tx2">
                          <a:lumMod val="60000"/>
                          <a:lumOff val="40000"/>
                        </a:schemeClr>
                      </a:solidFill>
                      <a:prstDash val="solid"/>
                      <a:round/>
                      <a:headEnd type="none" w="med" len="med"/>
                      <a:tailEnd type="none" w="med" len="med"/>
                    </a:lnL>
                  </a:tcPr>
                </a:tc>
                <a:extLst>
                  <a:ext uri="{0D108BD9-81ED-4DB2-BD59-A6C34878D82A}">
                    <a16:rowId xmlns:a16="http://schemas.microsoft.com/office/drawing/2014/main" xmlns="" val="10003"/>
                  </a:ext>
                </a:extLst>
              </a:tr>
              <a:tr h="370840">
                <a:tc>
                  <a:txBody>
                    <a:bodyPr/>
                    <a:lstStyle/>
                    <a:p>
                      <a:pPr marL="0" algn="l" defTabSz="914400" rtl="0" eaLnBrk="1" fontAlgn="ctr" latinLnBrk="0" hangingPunct="1"/>
                      <a:r>
                        <a:rPr lang="es-ES" sz="1800" b="1" u="none" strike="noStrike" kern="1200" dirty="0">
                          <a:effectLst/>
                        </a:rPr>
                        <a:t> </a:t>
                      </a:r>
                      <a:r>
                        <a:rPr lang="es-ES" sz="1800" b="1" u="none" strike="noStrike" kern="1200" dirty="0">
                          <a:solidFill>
                            <a:schemeClr val="accent1">
                              <a:lumMod val="75000"/>
                            </a:schemeClr>
                          </a:solidFill>
                          <a:effectLst/>
                        </a:rPr>
                        <a:t>Ampliando la red</a:t>
                      </a:r>
                      <a:r>
                        <a:rPr lang="es-ES" sz="1800" b="1" u="none" strike="noStrike" kern="1200" dirty="0">
                          <a:effectLst/>
                        </a:rPr>
                        <a:t/>
                      </a:r>
                      <a:br>
                        <a:rPr lang="es-ES" sz="1800" b="1" u="none" strike="noStrike" kern="1200" dirty="0">
                          <a:effectLst/>
                        </a:rPr>
                      </a:br>
                      <a:r>
                        <a:rPr lang="es-ES" sz="1800" b="1" u="none" strike="noStrike" kern="1200" dirty="0">
                          <a:effectLst/>
                        </a:rPr>
                        <a:t> </a:t>
                      </a:r>
                      <a:r>
                        <a:rPr lang="es-ES" sz="1800" b="1" u="none" strike="noStrike" kern="1200" dirty="0" err="1">
                          <a:effectLst/>
                        </a:rPr>
                        <a:t>Sarea</a:t>
                      </a:r>
                      <a:r>
                        <a:rPr lang="es-ES" sz="1800" b="1" u="none" strike="noStrike" kern="1200" dirty="0">
                          <a:effectLst/>
                        </a:rPr>
                        <a:t> </a:t>
                      </a:r>
                      <a:r>
                        <a:rPr lang="es-ES" sz="1800" b="1" u="none" strike="noStrike" kern="1200" dirty="0" err="1">
                          <a:effectLst/>
                        </a:rPr>
                        <a:t>zabalduz</a:t>
                      </a:r>
                      <a:endParaRPr lang="es-ES" sz="1800" b="1" i="0" u="none" strike="noStrike" kern="1200" dirty="0">
                        <a:solidFill>
                          <a:schemeClr val="tx1"/>
                        </a:solidFill>
                        <a:effectLst/>
                        <a:latin typeface="+mn-lt"/>
                        <a:ea typeface="+mn-ea"/>
                        <a:cs typeface="+mn-cs"/>
                      </a:endParaRPr>
                    </a:p>
                  </a:txBody>
                  <a:tcPr marL="5736" marR="5736" marT="5736" marB="0" anchor="ctr">
                    <a:lnR w="38100" cap="flat" cmpd="sng" algn="ctr">
                      <a:solidFill>
                        <a:schemeClr val="tx2">
                          <a:lumMod val="60000"/>
                          <a:lumOff val="40000"/>
                        </a:schemeClr>
                      </a:solidFill>
                      <a:prstDash val="solid"/>
                      <a:round/>
                      <a:headEnd type="none" w="med" len="med"/>
                      <a:tailEnd type="none" w="med" len="med"/>
                    </a:lnR>
                  </a:tcPr>
                </a:tc>
                <a:tc>
                  <a:txBody>
                    <a:bodyPr/>
                    <a:lstStyle/>
                    <a:p>
                      <a:pPr marL="285750" lvl="0" indent="-285750">
                        <a:buFont typeface="Wingdings" panose="05000000000000000000" pitchFamily="2" charset="2"/>
                        <a:buChar char="ü"/>
                      </a:pPr>
                      <a:r>
                        <a:rPr lang="es-ES" sz="1600" kern="1200" dirty="0">
                          <a:solidFill>
                            <a:schemeClr val="tx1"/>
                          </a:solidFill>
                          <a:effectLst/>
                          <a:latin typeface="+mn-lt"/>
                          <a:ea typeface="+mn-ea"/>
                          <a:cs typeface="+mn-cs"/>
                        </a:rPr>
                        <a:t>BWATER Plataforma</a:t>
                      </a:r>
                    </a:p>
                    <a:p>
                      <a:pPr marL="285750" lvl="0" indent="-285750">
                        <a:buFont typeface="Wingdings" panose="05000000000000000000" pitchFamily="2" charset="2"/>
                        <a:buChar char="ü"/>
                      </a:pPr>
                      <a:r>
                        <a:rPr lang="es-ES" sz="1600" kern="1200" dirty="0">
                          <a:solidFill>
                            <a:schemeClr val="tx1"/>
                          </a:solidFill>
                          <a:effectLst/>
                          <a:latin typeface="+mn-lt"/>
                          <a:ea typeface="+mn-ea"/>
                          <a:cs typeface="+mn-cs"/>
                        </a:rPr>
                        <a:t>ACLIMA (Agua)</a:t>
                      </a:r>
                      <a:endParaRPr lang="es-ES" sz="1600" baseline="0" dirty="0"/>
                    </a:p>
                    <a:p>
                      <a:pPr marL="285750" indent="-285750">
                        <a:buFont typeface="Wingdings" panose="05000000000000000000" pitchFamily="2" charset="2"/>
                        <a:buChar char="ü"/>
                      </a:pPr>
                      <a:r>
                        <a:rPr lang="es-ES" sz="1600" baseline="0" dirty="0" smtClean="0"/>
                        <a:t>URA</a:t>
                      </a:r>
                    </a:p>
                    <a:p>
                      <a:pPr marL="285750" indent="-285750">
                        <a:buFont typeface="Wingdings" panose="05000000000000000000" pitchFamily="2" charset="2"/>
                        <a:buChar char="ü"/>
                      </a:pPr>
                      <a:r>
                        <a:rPr lang="es-ES" sz="1600" baseline="0" dirty="0" smtClean="0"/>
                        <a:t>Nueva cultura del agua</a:t>
                      </a:r>
                      <a:endParaRPr lang="es-ES" sz="1600" dirty="0"/>
                    </a:p>
                  </a:txBody>
                  <a:tcPr>
                    <a:lnL w="38100" cap="flat" cmpd="sng" algn="ctr">
                      <a:solidFill>
                        <a:schemeClr val="tx2">
                          <a:lumMod val="60000"/>
                          <a:lumOff val="40000"/>
                        </a:schemeClr>
                      </a:solidFill>
                      <a:prstDash val="solid"/>
                      <a:round/>
                      <a:headEnd type="none" w="med" len="med"/>
                      <a:tailEnd type="none" w="med" len="med"/>
                    </a:lnL>
                  </a:tcPr>
                </a:tc>
                <a:extLst>
                  <a:ext uri="{0D108BD9-81ED-4DB2-BD59-A6C34878D82A}">
                    <a16:rowId xmlns:a16="http://schemas.microsoft.com/office/drawing/2014/main" xmlns="" val="10004"/>
                  </a:ext>
                </a:extLst>
              </a:tr>
            </a:tbl>
          </a:graphicData>
        </a:graphic>
      </p:graphicFrame>
      <p:sp>
        <p:nvSpPr>
          <p:cNvPr id="5" name="4 Rectángulo"/>
          <p:cNvSpPr/>
          <p:nvPr/>
        </p:nvSpPr>
        <p:spPr>
          <a:xfrm>
            <a:off x="5508104" y="105725"/>
            <a:ext cx="3558475" cy="400110"/>
          </a:xfrm>
          <a:prstGeom prst="rect">
            <a:avLst/>
          </a:prstGeom>
        </p:spPr>
        <p:txBody>
          <a:bodyPr wrap="none">
            <a:spAutoFit/>
          </a:bodyPr>
          <a:lstStyle/>
          <a:p>
            <a:r>
              <a:rPr lang="es-ES" sz="2000" b="1" dirty="0">
                <a:solidFill>
                  <a:srgbClr val="92D050"/>
                </a:solidFill>
              </a:rPr>
              <a:t>Temas de Interés – </a:t>
            </a:r>
            <a:r>
              <a:rPr lang="es-ES" sz="2000" b="1" dirty="0" err="1">
                <a:solidFill>
                  <a:schemeClr val="tx1">
                    <a:lumMod val="95000"/>
                    <a:lumOff val="5000"/>
                  </a:schemeClr>
                </a:solidFill>
              </a:rPr>
              <a:t>Interes</a:t>
            </a:r>
            <a:r>
              <a:rPr lang="es-ES" sz="2000" b="1" dirty="0">
                <a:solidFill>
                  <a:schemeClr val="tx1">
                    <a:lumMod val="95000"/>
                    <a:lumOff val="5000"/>
                  </a:schemeClr>
                </a:solidFill>
              </a:rPr>
              <a:t> </a:t>
            </a:r>
            <a:r>
              <a:rPr lang="es-ES" sz="2000" b="1" dirty="0" err="1">
                <a:solidFill>
                  <a:schemeClr val="tx1">
                    <a:lumMod val="95000"/>
                    <a:lumOff val="5000"/>
                  </a:schemeClr>
                </a:solidFill>
              </a:rPr>
              <a:t>Gaia</a:t>
            </a:r>
            <a:r>
              <a:rPr lang="es-ES" sz="2000" b="1" dirty="0">
                <a:solidFill>
                  <a:schemeClr val="tx1">
                    <a:lumMod val="95000"/>
                    <a:lumOff val="5000"/>
                  </a:schemeClr>
                </a:solidFill>
              </a:rPr>
              <a:t> </a:t>
            </a:r>
            <a:endParaRPr lang="es-ES" sz="2000" dirty="0"/>
          </a:p>
        </p:txBody>
      </p:sp>
    </p:spTree>
    <p:extLst>
      <p:ext uri="{BB962C8B-B14F-4D97-AF65-F5344CB8AC3E}">
        <p14:creationId xmlns:p14="http://schemas.microsoft.com/office/powerpoint/2010/main" val="1804889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Título"/>
          <p:cNvSpPr txBox="1">
            <a:spLocks/>
          </p:cNvSpPr>
          <p:nvPr/>
        </p:nvSpPr>
        <p:spPr>
          <a:xfrm>
            <a:off x="899592" y="-27384"/>
            <a:ext cx="7978080" cy="666328"/>
          </a:xfrm>
          <a:prstGeom prst="rect">
            <a:avLst/>
          </a:prstGeom>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s-ES" sz="3200" b="1" i="0" u="none" strike="noStrike" kern="1200" cap="none" spc="0" normalizeH="0" baseline="0" noProof="0" dirty="0">
                <a:ln>
                  <a:noFill/>
                </a:ln>
                <a:solidFill>
                  <a:srgbClr val="92D050"/>
                </a:solidFill>
                <a:effectLst/>
                <a:uLnTx/>
                <a:uFillTx/>
                <a:latin typeface="+mj-lt"/>
                <a:ea typeface="+mj-ea"/>
                <a:cs typeface="+mj-cs"/>
              </a:rPr>
              <a:t/>
            </a:r>
            <a:br>
              <a:rPr kumimoji="0" lang="es-ES" sz="3200" b="1" i="0" u="none" strike="noStrike" kern="1200" cap="none" spc="0" normalizeH="0" baseline="0" noProof="0" dirty="0">
                <a:ln>
                  <a:noFill/>
                </a:ln>
                <a:solidFill>
                  <a:srgbClr val="92D050"/>
                </a:solidFill>
                <a:effectLst/>
                <a:uLnTx/>
                <a:uFillTx/>
                <a:latin typeface="+mj-lt"/>
                <a:ea typeface="+mj-ea"/>
                <a:cs typeface="+mj-cs"/>
              </a:rPr>
            </a:br>
            <a:endParaRPr kumimoji="0" lang="es-ES" sz="3200" b="1" i="0" u="none" strike="noStrike" kern="1200" cap="none" spc="0" normalizeH="0" baseline="0" noProof="0" dirty="0">
              <a:ln>
                <a:noFill/>
              </a:ln>
              <a:solidFill>
                <a:schemeClr val="tx1">
                  <a:lumMod val="95000"/>
                  <a:lumOff val="5000"/>
                </a:schemeClr>
              </a:solidFill>
              <a:effectLst/>
              <a:uLnTx/>
              <a:uFillTx/>
              <a:latin typeface="+mj-lt"/>
              <a:ea typeface="+mj-ea"/>
              <a:cs typeface="+mj-cs"/>
            </a:endParaRPr>
          </a:p>
        </p:txBody>
      </p:sp>
      <p:sp>
        <p:nvSpPr>
          <p:cNvPr id="13" name="12 CuadroTexto"/>
          <p:cNvSpPr txBox="1"/>
          <p:nvPr/>
        </p:nvSpPr>
        <p:spPr>
          <a:xfrm>
            <a:off x="467544" y="206458"/>
            <a:ext cx="1689245" cy="646331"/>
          </a:xfrm>
          <a:prstGeom prst="rect">
            <a:avLst/>
          </a:prstGeom>
          <a:noFill/>
          <a:ln w="57150">
            <a:solidFill>
              <a:schemeClr val="accent2">
                <a:lumMod val="75000"/>
              </a:schemeClr>
            </a:solidFill>
          </a:ln>
        </p:spPr>
        <p:txBody>
          <a:bodyPr wrap="none" rtlCol="0">
            <a:spAutoFit/>
          </a:bodyPr>
          <a:lstStyle/>
          <a:p>
            <a:pPr algn="ctr"/>
            <a:r>
              <a:rPr lang="es-ES" b="1" dirty="0">
                <a:solidFill>
                  <a:schemeClr val="accent2">
                    <a:lumMod val="75000"/>
                  </a:schemeClr>
                </a:solidFill>
              </a:rPr>
              <a:t>Turismo Rural</a:t>
            </a:r>
          </a:p>
          <a:p>
            <a:pPr algn="ctr"/>
            <a:r>
              <a:rPr lang="es-ES" b="1" dirty="0"/>
              <a:t>Landa </a:t>
            </a:r>
            <a:r>
              <a:rPr lang="es-ES" b="1" dirty="0" err="1"/>
              <a:t>Turismoa</a:t>
            </a:r>
            <a:endParaRPr lang="es-ES" b="1" dirty="0"/>
          </a:p>
        </p:txBody>
      </p:sp>
      <p:graphicFrame>
        <p:nvGraphicFramePr>
          <p:cNvPr id="3" name="2 Tabla"/>
          <p:cNvGraphicFramePr>
            <a:graphicFrameLocks noGrp="1"/>
          </p:cNvGraphicFramePr>
          <p:nvPr>
            <p:extLst>
              <p:ext uri="{D42A27DB-BD31-4B8C-83A1-F6EECF244321}">
                <p14:modId xmlns:p14="http://schemas.microsoft.com/office/powerpoint/2010/main" val="3503732283"/>
              </p:ext>
            </p:extLst>
          </p:nvPr>
        </p:nvGraphicFramePr>
        <p:xfrm>
          <a:off x="467544" y="1122000"/>
          <a:ext cx="8410128" cy="5638800"/>
        </p:xfrm>
        <a:graphic>
          <a:graphicData uri="http://schemas.openxmlformats.org/drawingml/2006/table">
            <a:tbl>
              <a:tblPr firstRow="1" bandRow="1">
                <a:tableStyleId>{72833802-FEF1-4C79-8D5D-14CF1EAF98D9}</a:tableStyleId>
              </a:tblPr>
              <a:tblGrid>
                <a:gridCol w="2088232">
                  <a:extLst>
                    <a:ext uri="{9D8B030D-6E8A-4147-A177-3AD203B41FA5}">
                      <a16:colId xmlns:a16="http://schemas.microsoft.com/office/drawing/2014/main" xmlns="" val="20000"/>
                    </a:ext>
                  </a:extLst>
                </a:gridCol>
                <a:gridCol w="6321896">
                  <a:extLst>
                    <a:ext uri="{9D8B030D-6E8A-4147-A177-3AD203B41FA5}">
                      <a16:colId xmlns:a16="http://schemas.microsoft.com/office/drawing/2014/main" xmlns="" val="20001"/>
                    </a:ext>
                  </a:extLst>
                </a:gridCol>
              </a:tblGrid>
              <a:tr h="370840">
                <a:tc>
                  <a:txBody>
                    <a:bodyPr/>
                    <a:lstStyle/>
                    <a:p>
                      <a:endParaRPr lang="es-ES" dirty="0">
                        <a:solidFill>
                          <a:schemeClr val="tx1"/>
                        </a:solidFill>
                      </a:endParaRPr>
                    </a:p>
                  </a:txBody>
                  <a:tcPr>
                    <a:lnR w="38100" cap="flat" cmpd="sng" algn="ctr">
                      <a:solidFill>
                        <a:srgbClr val="C00000"/>
                      </a:solidFill>
                      <a:prstDash val="solid"/>
                      <a:round/>
                      <a:headEnd type="none" w="med" len="med"/>
                      <a:tailEnd type="none" w="med" len="med"/>
                    </a:lnR>
                  </a:tcPr>
                </a:tc>
                <a:tc>
                  <a:txBody>
                    <a:bodyPr/>
                    <a:lstStyle/>
                    <a:p>
                      <a:pPr algn="ctr"/>
                      <a:r>
                        <a:rPr lang="es-ES" b="1" dirty="0">
                          <a:solidFill>
                            <a:schemeClr val="tx1"/>
                          </a:solidFill>
                        </a:rPr>
                        <a:t>Turismo Rural</a:t>
                      </a:r>
                    </a:p>
                    <a:p>
                      <a:pPr algn="ctr"/>
                      <a:r>
                        <a:rPr lang="es-ES" b="1" dirty="0"/>
                        <a:t>Landa </a:t>
                      </a:r>
                      <a:r>
                        <a:rPr lang="es-ES" b="1" dirty="0" err="1"/>
                        <a:t>Turismoa</a:t>
                      </a:r>
                      <a:endParaRPr lang="es-ES" b="1" dirty="0"/>
                    </a:p>
                  </a:txBody>
                  <a:tcPr>
                    <a:lnL w="38100" cap="flat" cmpd="sng" algn="ctr">
                      <a:solidFill>
                        <a:srgbClr val="C00000"/>
                      </a:solidFill>
                      <a:prstDash val="solid"/>
                      <a:round/>
                      <a:headEnd type="none" w="med" len="med"/>
                      <a:tailEnd type="none" w="med" len="med"/>
                    </a:lnL>
                  </a:tcPr>
                </a:tc>
                <a:extLst>
                  <a:ext uri="{0D108BD9-81ED-4DB2-BD59-A6C34878D82A}">
                    <a16:rowId xmlns:a16="http://schemas.microsoft.com/office/drawing/2014/main" xmlns="" val="10000"/>
                  </a:ext>
                </a:extLst>
              </a:tr>
              <a:tr h="370840">
                <a:tc>
                  <a:txBody>
                    <a:bodyPr/>
                    <a:lstStyle/>
                    <a:p>
                      <a:pPr marL="0" algn="l" defTabSz="914400" rtl="0" eaLnBrk="1" fontAlgn="ctr" latinLnBrk="0" hangingPunct="1"/>
                      <a:r>
                        <a:rPr lang="es-ES" sz="1800" b="1" u="none" strike="noStrike" kern="1200" dirty="0">
                          <a:effectLst/>
                        </a:rPr>
                        <a:t> </a:t>
                      </a:r>
                      <a:r>
                        <a:rPr lang="es-ES" sz="1800" b="1" u="none" strike="noStrike" kern="1200" dirty="0">
                          <a:solidFill>
                            <a:schemeClr val="accent2">
                              <a:lumMod val="75000"/>
                            </a:schemeClr>
                          </a:solidFill>
                          <a:effectLst/>
                        </a:rPr>
                        <a:t>Ponte al día</a:t>
                      </a:r>
                      <a:r>
                        <a:rPr lang="es-ES" sz="1800" b="1" u="none" strike="noStrike" kern="1200" dirty="0">
                          <a:effectLst/>
                        </a:rPr>
                        <a:t/>
                      </a:r>
                      <a:br>
                        <a:rPr lang="es-ES" sz="1800" b="1" u="none" strike="noStrike" kern="1200" dirty="0">
                          <a:effectLst/>
                        </a:rPr>
                      </a:br>
                      <a:r>
                        <a:rPr lang="es-ES" sz="1800" b="1" u="none" strike="noStrike" kern="1200" dirty="0">
                          <a:effectLst/>
                        </a:rPr>
                        <a:t> </a:t>
                      </a:r>
                      <a:r>
                        <a:rPr lang="es-ES" sz="1800" b="1" u="none" strike="noStrike" kern="1200" dirty="0" err="1">
                          <a:effectLst/>
                        </a:rPr>
                        <a:t>Eguneraketa</a:t>
                      </a:r>
                      <a:endParaRPr lang="es-ES" sz="1800" b="1" i="0" u="none" strike="noStrike" kern="1200" dirty="0">
                        <a:solidFill>
                          <a:schemeClr val="tx1"/>
                        </a:solidFill>
                        <a:effectLst/>
                        <a:latin typeface="+mn-lt"/>
                        <a:ea typeface="+mn-ea"/>
                        <a:cs typeface="+mn-cs"/>
                      </a:endParaRPr>
                    </a:p>
                  </a:txBody>
                  <a:tcPr marL="5736" marR="5736" marT="5736" marB="0" anchor="ctr">
                    <a:lnR w="38100" cap="flat" cmpd="sng" algn="ctr">
                      <a:solidFill>
                        <a:srgbClr val="C00000"/>
                      </a:solidFill>
                      <a:prstDash val="solid"/>
                      <a:round/>
                      <a:headEnd type="none" w="med" len="med"/>
                      <a:tailEnd type="none" w="med" len="med"/>
                    </a:lnR>
                  </a:tcPr>
                </a:tc>
                <a:tc>
                  <a:txBody>
                    <a:bodyPr/>
                    <a:lstStyle/>
                    <a:p>
                      <a:pPr marL="285750" indent="-285750">
                        <a:buFont typeface="Wingdings" panose="05000000000000000000" pitchFamily="2" charset="2"/>
                        <a:buChar char="ü"/>
                      </a:pPr>
                      <a:r>
                        <a:rPr lang="es-ES" sz="1600" kern="1200" dirty="0">
                          <a:solidFill>
                            <a:schemeClr val="tx1"/>
                          </a:solidFill>
                          <a:effectLst/>
                          <a:latin typeface="+mn-lt"/>
                          <a:ea typeface="+mn-ea"/>
                          <a:cs typeface="+mn-cs"/>
                        </a:rPr>
                        <a:t>Cobertura de servicios en barrios rurales. En Euskadi todavía existen barrios así</a:t>
                      </a:r>
                      <a:endParaRPr lang="es-ES" sz="1600" baseline="0" dirty="0"/>
                    </a:p>
                    <a:p>
                      <a:pPr marL="285750" indent="-285750">
                        <a:buFont typeface="Wingdings" panose="05000000000000000000" pitchFamily="2" charset="2"/>
                        <a:buChar char="ü"/>
                      </a:pPr>
                      <a:r>
                        <a:rPr lang="es-ES" sz="1600" baseline="0" dirty="0"/>
                        <a:t>.</a:t>
                      </a:r>
                    </a:p>
                    <a:p>
                      <a:pPr marL="285750" indent="-285750">
                        <a:buFont typeface="Wingdings" panose="05000000000000000000" pitchFamily="2" charset="2"/>
                        <a:buChar char="ü"/>
                      </a:pPr>
                      <a:r>
                        <a:rPr lang="es-ES" sz="1600" baseline="0" dirty="0"/>
                        <a:t>.</a:t>
                      </a:r>
                    </a:p>
                    <a:p>
                      <a:pPr marL="285750" indent="-285750">
                        <a:buFont typeface="Wingdings" panose="05000000000000000000" pitchFamily="2" charset="2"/>
                        <a:buChar char="ü"/>
                      </a:pPr>
                      <a:r>
                        <a:rPr lang="es-ES" sz="1600" baseline="0" dirty="0">
                          <a:solidFill>
                            <a:schemeClr val="tx1"/>
                          </a:solidFill>
                        </a:rPr>
                        <a:t>.</a:t>
                      </a:r>
                      <a:endParaRPr lang="es-ES" sz="1600" dirty="0">
                        <a:solidFill>
                          <a:schemeClr val="tx1"/>
                        </a:solidFill>
                      </a:endParaRPr>
                    </a:p>
                  </a:txBody>
                  <a:tcPr>
                    <a:lnL w="38100" cap="flat" cmpd="sng" algn="ctr">
                      <a:solidFill>
                        <a:srgbClr val="C00000"/>
                      </a:solidFill>
                      <a:prstDash val="solid"/>
                      <a:round/>
                      <a:headEnd type="none" w="med" len="med"/>
                      <a:tailEnd type="none" w="med" len="med"/>
                    </a:lnL>
                  </a:tcPr>
                </a:tc>
                <a:extLst>
                  <a:ext uri="{0D108BD9-81ED-4DB2-BD59-A6C34878D82A}">
                    <a16:rowId xmlns:a16="http://schemas.microsoft.com/office/drawing/2014/main" xmlns="" val="10001"/>
                  </a:ext>
                </a:extLst>
              </a:tr>
              <a:tr h="370840">
                <a:tc>
                  <a:txBody>
                    <a:bodyPr/>
                    <a:lstStyle/>
                    <a:p>
                      <a:pPr marL="0" algn="l" defTabSz="914400" rtl="0" eaLnBrk="1" fontAlgn="ctr" latinLnBrk="0" hangingPunct="1"/>
                      <a:r>
                        <a:rPr lang="es-ES" sz="1800" b="1" u="none" strike="noStrike" kern="1200" dirty="0">
                          <a:effectLst/>
                        </a:rPr>
                        <a:t> </a:t>
                      </a:r>
                      <a:r>
                        <a:rPr lang="es-ES" sz="1800" b="1" u="none" strike="noStrike" kern="1200" dirty="0">
                          <a:solidFill>
                            <a:schemeClr val="accent2">
                              <a:lumMod val="75000"/>
                            </a:schemeClr>
                          </a:solidFill>
                          <a:effectLst/>
                        </a:rPr>
                        <a:t>Experiencias</a:t>
                      </a:r>
                      <a:br>
                        <a:rPr lang="es-ES" sz="1800" b="1" u="none" strike="noStrike" kern="1200" dirty="0">
                          <a:solidFill>
                            <a:schemeClr val="accent2">
                              <a:lumMod val="75000"/>
                            </a:schemeClr>
                          </a:solidFill>
                          <a:effectLst/>
                        </a:rPr>
                      </a:br>
                      <a:r>
                        <a:rPr lang="es-ES" sz="1800" b="1" u="none" strike="noStrike" kern="1200" dirty="0">
                          <a:effectLst/>
                        </a:rPr>
                        <a:t> </a:t>
                      </a:r>
                      <a:r>
                        <a:rPr lang="es-ES" sz="1800" b="1" u="none" strike="noStrike" kern="1200" dirty="0" err="1">
                          <a:effectLst/>
                        </a:rPr>
                        <a:t>Esperientziak</a:t>
                      </a:r>
                      <a:endParaRPr lang="es-ES" sz="1800" b="1" i="0" u="none" strike="noStrike" kern="1200" dirty="0">
                        <a:solidFill>
                          <a:schemeClr val="tx1"/>
                        </a:solidFill>
                        <a:effectLst/>
                        <a:latin typeface="+mn-lt"/>
                        <a:ea typeface="+mn-ea"/>
                        <a:cs typeface="+mn-cs"/>
                      </a:endParaRPr>
                    </a:p>
                  </a:txBody>
                  <a:tcPr marL="5736" marR="5736" marT="5736" marB="0" anchor="ctr">
                    <a:lnR w="38100" cap="flat" cmpd="sng" algn="ctr">
                      <a:solidFill>
                        <a:srgbClr val="C00000"/>
                      </a:solidFill>
                      <a:prstDash val="solid"/>
                      <a:round/>
                      <a:headEnd type="none" w="med" len="med"/>
                      <a:tailEnd type="none" w="med" len="med"/>
                    </a:lnR>
                  </a:tcPr>
                </a:tc>
                <a:tc>
                  <a:txBody>
                    <a:bodyPr/>
                    <a:lstStyle/>
                    <a:p>
                      <a:pPr marL="285750" lvl="0" indent="-285750">
                        <a:buFont typeface="Wingdings" panose="05000000000000000000" pitchFamily="2" charset="2"/>
                        <a:buChar char="ü"/>
                      </a:pPr>
                      <a:r>
                        <a:rPr lang="es-ES" sz="1600" kern="1200" dirty="0">
                          <a:solidFill>
                            <a:schemeClr val="tx1"/>
                          </a:solidFill>
                          <a:effectLst/>
                          <a:latin typeface="+mn-lt"/>
                          <a:ea typeface="+mn-ea"/>
                          <a:cs typeface="+mn-cs"/>
                        </a:rPr>
                        <a:t>(</a:t>
                      </a:r>
                      <a:r>
                        <a:rPr lang="es-ES" sz="1600" kern="1200" dirty="0" err="1">
                          <a:solidFill>
                            <a:schemeClr val="tx1"/>
                          </a:solidFill>
                          <a:effectLst/>
                          <a:latin typeface="+mn-lt"/>
                          <a:ea typeface="+mn-ea"/>
                          <a:cs typeface="+mn-cs"/>
                        </a:rPr>
                        <a:t>Jasone</a:t>
                      </a:r>
                      <a:r>
                        <a:rPr lang="es-ES" sz="1600" kern="1200" dirty="0">
                          <a:solidFill>
                            <a:schemeClr val="tx1"/>
                          </a:solidFill>
                          <a:effectLst/>
                          <a:latin typeface="+mn-lt"/>
                          <a:ea typeface="+mn-ea"/>
                          <a:cs typeface="+mn-cs"/>
                        </a:rPr>
                        <a:t>, </a:t>
                      </a:r>
                      <a:r>
                        <a:rPr lang="es-ES" sz="1600" kern="1200" dirty="0" err="1">
                          <a:solidFill>
                            <a:schemeClr val="tx1"/>
                          </a:solidFill>
                          <a:effectLst/>
                          <a:latin typeface="+mn-lt"/>
                          <a:ea typeface="+mn-ea"/>
                          <a:cs typeface="+mn-cs"/>
                        </a:rPr>
                        <a:t>Saskia</a:t>
                      </a:r>
                      <a:r>
                        <a:rPr lang="es-ES" sz="1600" kern="1200" dirty="0">
                          <a:solidFill>
                            <a:schemeClr val="tx1"/>
                          </a:solidFill>
                          <a:effectLst/>
                          <a:latin typeface="+mn-lt"/>
                          <a:ea typeface="+mn-ea"/>
                          <a:cs typeface="+mn-cs"/>
                        </a:rPr>
                        <a:t>. Tiene un agroturismo)</a:t>
                      </a:r>
                    </a:p>
                    <a:p>
                      <a:pPr marL="285750" lvl="0" indent="-285750">
                        <a:buFont typeface="Wingdings" panose="05000000000000000000" pitchFamily="2" charset="2"/>
                        <a:buChar char="ü"/>
                      </a:pPr>
                      <a:r>
                        <a:rPr lang="es-ES" sz="1600" kern="1200" dirty="0">
                          <a:solidFill>
                            <a:schemeClr val="tx1"/>
                          </a:solidFill>
                          <a:effectLst/>
                          <a:latin typeface="+mn-lt"/>
                          <a:ea typeface="+mn-ea"/>
                          <a:cs typeface="+mn-cs"/>
                        </a:rPr>
                        <a:t>Proyecto área Esmeraldas (</a:t>
                      </a:r>
                      <a:r>
                        <a:rPr lang="es-ES" sz="1600" kern="1200" dirty="0" err="1">
                          <a:solidFill>
                            <a:schemeClr val="tx1"/>
                          </a:solidFill>
                          <a:effectLst/>
                          <a:latin typeface="+mn-lt"/>
                          <a:ea typeface="+mn-ea"/>
                          <a:cs typeface="+mn-cs"/>
                        </a:rPr>
                        <a:t>AeA</a:t>
                      </a:r>
                      <a:r>
                        <a:rPr lang="es-ES" sz="1600" kern="1200" dirty="0">
                          <a:solidFill>
                            <a:schemeClr val="tx1"/>
                          </a:solidFill>
                          <a:effectLst/>
                          <a:latin typeface="+mn-lt"/>
                          <a:ea typeface="+mn-ea"/>
                          <a:cs typeface="+mn-cs"/>
                        </a:rPr>
                        <a:t>)</a:t>
                      </a:r>
                    </a:p>
                    <a:p>
                      <a:pPr marL="285750" indent="-285750">
                        <a:buFont typeface="Wingdings" panose="05000000000000000000" pitchFamily="2" charset="2"/>
                        <a:buChar char="ü"/>
                      </a:pPr>
                      <a:r>
                        <a:rPr lang="es-ES" sz="1600" baseline="0" dirty="0" smtClean="0"/>
                        <a:t>Programa Bolivia (HEGOA)</a:t>
                      </a:r>
                    </a:p>
                    <a:p>
                      <a:pPr marL="285750" indent="-285750">
                        <a:buFont typeface="Wingdings" panose="05000000000000000000" pitchFamily="2" charset="2"/>
                        <a:buChar char="ü"/>
                      </a:pPr>
                      <a:r>
                        <a:rPr lang="es-ES" sz="1600" baseline="0" dirty="0" smtClean="0"/>
                        <a:t>Rutas ecoturísticas vinculadas a sistemas agroforestales (Caritas Bizkaia)</a:t>
                      </a:r>
                      <a:endParaRPr lang="es-ES" sz="1600" baseline="0" dirty="0"/>
                    </a:p>
                    <a:p>
                      <a:pPr marL="285750" indent="-285750">
                        <a:buFont typeface="Wingdings" panose="05000000000000000000" pitchFamily="2" charset="2"/>
                        <a:buChar char="ü"/>
                      </a:pPr>
                      <a:r>
                        <a:rPr lang="es-ES" sz="1600" baseline="0" dirty="0" smtClean="0"/>
                        <a:t>EHNE-Bizkaia</a:t>
                      </a:r>
                      <a:endParaRPr lang="es-ES" sz="1600" dirty="0"/>
                    </a:p>
                  </a:txBody>
                  <a:tcPr>
                    <a:lnL w="38100" cap="flat" cmpd="sng" algn="ctr">
                      <a:solidFill>
                        <a:srgbClr val="C00000"/>
                      </a:solidFill>
                      <a:prstDash val="solid"/>
                      <a:round/>
                      <a:headEnd type="none" w="med" len="med"/>
                      <a:tailEnd type="none" w="med" len="med"/>
                    </a:lnL>
                  </a:tcPr>
                </a:tc>
                <a:extLst>
                  <a:ext uri="{0D108BD9-81ED-4DB2-BD59-A6C34878D82A}">
                    <a16:rowId xmlns:a16="http://schemas.microsoft.com/office/drawing/2014/main" xmlns=""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u="none" strike="noStrike" dirty="0" err="1">
                          <a:solidFill>
                            <a:schemeClr val="accent2">
                              <a:lumMod val="75000"/>
                            </a:schemeClr>
                          </a:solidFill>
                          <a:effectLst/>
                        </a:rPr>
                        <a:t>Construímos</a:t>
                      </a:r>
                      <a:r>
                        <a:rPr lang="es-ES" sz="1800" b="1" u="none" strike="noStrike" dirty="0">
                          <a:solidFill>
                            <a:schemeClr val="accent2">
                              <a:lumMod val="75000"/>
                            </a:schemeClr>
                          </a:solidFill>
                          <a:effectLst/>
                        </a:rPr>
                        <a:t> juntos</a:t>
                      </a:r>
                      <a:r>
                        <a:rPr lang="es-ES" sz="1800" b="1" u="none" strike="noStrike" dirty="0">
                          <a:effectLst/>
                        </a:rPr>
                        <a:t/>
                      </a:r>
                      <a:br>
                        <a:rPr lang="es-ES" sz="1800" b="1" u="none" strike="noStrike" dirty="0">
                          <a:effectLst/>
                        </a:rPr>
                      </a:br>
                      <a:r>
                        <a:rPr lang="es-ES" sz="1800" b="1" u="none" strike="noStrike" dirty="0" err="1">
                          <a:effectLst/>
                        </a:rPr>
                        <a:t>Elkar</a:t>
                      </a:r>
                      <a:r>
                        <a:rPr lang="es-ES" sz="1800" b="1" u="none" strike="noStrike" dirty="0">
                          <a:effectLst/>
                        </a:rPr>
                        <a:t> </a:t>
                      </a:r>
                      <a:r>
                        <a:rPr lang="es-ES" sz="1800" b="1" u="none" strike="noStrike" dirty="0" err="1">
                          <a:effectLst/>
                        </a:rPr>
                        <a:t>lanean</a:t>
                      </a:r>
                      <a:endParaRPr lang="es-ES" sz="1800" b="1" u="none" strike="noStrike" dirty="0">
                        <a:effectLst/>
                      </a:endParaRPr>
                    </a:p>
                    <a:p>
                      <a:r>
                        <a:rPr lang="es-ES" b="1" dirty="0"/>
                        <a:t> </a:t>
                      </a:r>
                    </a:p>
                  </a:txBody>
                  <a:tcPr anchor="ctr">
                    <a:lnR w="38100" cap="flat" cmpd="sng" algn="ctr">
                      <a:solidFill>
                        <a:srgbClr val="C00000"/>
                      </a:solidFill>
                      <a:prstDash val="solid"/>
                      <a:round/>
                      <a:headEnd type="none" w="med" len="med"/>
                      <a:tailEnd type="none" w="med" len="med"/>
                    </a:lnR>
                  </a:tcPr>
                </a:tc>
                <a:tc>
                  <a:txBody>
                    <a:bodyPr/>
                    <a:lstStyle/>
                    <a:p>
                      <a:pPr marL="285750" lvl="0" indent="-285750">
                        <a:buFont typeface="Wingdings" panose="05000000000000000000" pitchFamily="2" charset="2"/>
                        <a:buChar char="ü"/>
                      </a:pPr>
                      <a:r>
                        <a:rPr lang="es-ES" sz="1600" kern="1200" dirty="0">
                          <a:effectLst/>
                        </a:rPr>
                        <a:t>.</a:t>
                      </a:r>
                    </a:p>
                    <a:p>
                      <a:pPr marL="285750" lvl="0" indent="-285750">
                        <a:buFont typeface="Wingdings" panose="05000000000000000000" pitchFamily="2" charset="2"/>
                        <a:buChar char="ü"/>
                      </a:pPr>
                      <a:r>
                        <a:rPr lang="es-ES" sz="1600" kern="1200" dirty="0">
                          <a:effectLst/>
                        </a:rPr>
                        <a:t>.</a:t>
                      </a:r>
                    </a:p>
                    <a:p>
                      <a:pPr marL="285750" lvl="0" indent="-285750">
                        <a:buFont typeface="Wingdings" panose="05000000000000000000" pitchFamily="2" charset="2"/>
                        <a:buChar char="ü"/>
                      </a:pPr>
                      <a:r>
                        <a:rPr lang="es-ES" sz="1600" kern="1200" dirty="0">
                          <a:effectLst/>
                        </a:rPr>
                        <a:t>.</a:t>
                      </a:r>
                      <a:endParaRPr lang="es-ES" sz="1600" baseline="0" dirty="0"/>
                    </a:p>
                    <a:p>
                      <a:pPr marL="285750" indent="-285750">
                        <a:buFont typeface="Wingdings" panose="05000000000000000000" pitchFamily="2" charset="2"/>
                        <a:buChar char="ü"/>
                      </a:pPr>
                      <a:r>
                        <a:rPr lang="es-ES" sz="1600" baseline="0" dirty="0"/>
                        <a:t>.</a:t>
                      </a:r>
                    </a:p>
                  </a:txBody>
                  <a:tcPr>
                    <a:lnL w="38100" cap="flat" cmpd="sng" algn="ctr">
                      <a:solidFill>
                        <a:srgbClr val="C00000"/>
                      </a:solidFill>
                      <a:prstDash val="solid"/>
                      <a:round/>
                      <a:headEnd type="none" w="med" len="med"/>
                      <a:tailEnd type="none" w="med" len="med"/>
                    </a:lnL>
                  </a:tcPr>
                </a:tc>
                <a:extLst>
                  <a:ext uri="{0D108BD9-81ED-4DB2-BD59-A6C34878D82A}">
                    <a16:rowId xmlns:a16="http://schemas.microsoft.com/office/drawing/2014/main" xmlns="" val="10003"/>
                  </a:ext>
                </a:extLst>
              </a:tr>
              <a:tr h="370840">
                <a:tc>
                  <a:txBody>
                    <a:bodyPr/>
                    <a:lstStyle/>
                    <a:p>
                      <a:pPr marL="0" algn="l" defTabSz="914400" rtl="0" eaLnBrk="1" fontAlgn="ctr" latinLnBrk="0" hangingPunct="1"/>
                      <a:r>
                        <a:rPr lang="es-ES" sz="1800" b="1" u="none" strike="noStrike" kern="1200" dirty="0">
                          <a:effectLst/>
                        </a:rPr>
                        <a:t> </a:t>
                      </a:r>
                      <a:r>
                        <a:rPr lang="es-ES" sz="1800" b="1" u="none" strike="noStrike" kern="1200" dirty="0">
                          <a:solidFill>
                            <a:schemeClr val="accent2">
                              <a:lumMod val="75000"/>
                            </a:schemeClr>
                          </a:solidFill>
                          <a:effectLst/>
                        </a:rPr>
                        <a:t>Ampliando la red</a:t>
                      </a:r>
                      <a:r>
                        <a:rPr lang="es-ES" sz="1800" b="1" u="none" strike="noStrike" kern="1200" dirty="0">
                          <a:effectLst/>
                        </a:rPr>
                        <a:t/>
                      </a:r>
                      <a:br>
                        <a:rPr lang="es-ES" sz="1800" b="1" u="none" strike="noStrike" kern="1200" dirty="0">
                          <a:effectLst/>
                        </a:rPr>
                      </a:br>
                      <a:r>
                        <a:rPr lang="es-ES" sz="1800" b="1" u="none" strike="noStrike" kern="1200" dirty="0">
                          <a:effectLst/>
                        </a:rPr>
                        <a:t> </a:t>
                      </a:r>
                      <a:r>
                        <a:rPr lang="es-ES" sz="1800" b="1" u="none" strike="noStrike" kern="1200" dirty="0" err="1">
                          <a:effectLst/>
                        </a:rPr>
                        <a:t>Sarea</a:t>
                      </a:r>
                      <a:r>
                        <a:rPr lang="es-ES" sz="1800" b="1" u="none" strike="noStrike" kern="1200" dirty="0">
                          <a:effectLst/>
                        </a:rPr>
                        <a:t> </a:t>
                      </a:r>
                      <a:r>
                        <a:rPr lang="es-ES" sz="1800" b="1" u="none" strike="noStrike" kern="1200" dirty="0" err="1">
                          <a:effectLst/>
                        </a:rPr>
                        <a:t>zabalduz</a:t>
                      </a:r>
                      <a:endParaRPr lang="es-ES" sz="1800" b="1" i="0" u="none" strike="noStrike" kern="1200" dirty="0">
                        <a:solidFill>
                          <a:schemeClr val="tx1"/>
                        </a:solidFill>
                        <a:effectLst/>
                        <a:latin typeface="+mn-lt"/>
                        <a:ea typeface="+mn-ea"/>
                        <a:cs typeface="+mn-cs"/>
                      </a:endParaRPr>
                    </a:p>
                  </a:txBody>
                  <a:tcPr marL="5736" marR="5736" marT="5736" marB="0" anchor="ctr">
                    <a:lnR w="38100" cap="flat" cmpd="sng" algn="ctr">
                      <a:solidFill>
                        <a:srgbClr val="C00000"/>
                      </a:solidFill>
                      <a:prstDash val="solid"/>
                      <a:round/>
                      <a:headEnd type="none" w="med" len="med"/>
                      <a:tailEnd type="none" w="med" len="med"/>
                    </a:lnR>
                  </a:tcPr>
                </a:tc>
                <a:tc>
                  <a:txBody>
                    <a:bodyPr/>
                    <a:lstStyle/>
                    <a:p>
                      <a:pPr marL="285750" lvl="0" indent="-285750">
                        <a:buFont typeface="Wingdings" panose="05000000000000000000" pitchFamily="2" charset="2"/>
                        <a:buChar char="ü"/>
                      </a:pPr>
                      <a:r>
                        <a:rPr lang="es-ES" sz="1600" kern="1200" dirty="0">
                          <a:effectLst/>
                        </a:rPr>
                        <a:t>.</a:t>
                      </a:r>
                    </a:p>
                    <a:p>
                      <a:pPr marL="285750" lvl="0" indent="-285750">
                        <a:buFont typeface="Wingdings" panose="05000000000000000000" pitchFamily="2" charset="2"/>
                        <a:buChar char="ü"/>
                      </a:pPr>
                      <a:r>
                        <a:rPr lang="es-ES" sz="1600" kern="1200" dirty="0">
                          <a:effectLst/>
                        </a:rPr>
                        <a:t>.</a:t>
                      </a:r>
                      <a:endParaRPr lang="es-ES" sz="1600" baseline="0" dirty="0"/>
                    </a:p>
                    <a:p>
                      <a:pPr marL="285750" indent="-285750">
                        <a:buFont typeface="Wingdings" panose="05000000000000000000" pitchFamily="2" charset="2"/>
                        <a:buChar char="ü"/>
                      </a:pPr>
                      <a:r>
                        <a:rPr lang="es-ES" sz="1600" baseline="0" dirty="0"/>
                        <a:t>.</a:t>
                      </a:r>
                    </a:p>
                    <a:p>
                      <a:pPr marL="285750" indent="-285750">
                        <a:buFont typeface="Wingdings" panose="05000000000000000000" pitchFamily="2" charset="2"/>
                        <a:buChar char="ü"/>
                      </a:pPr>
                      <a:r>
                        <a:rPr lang="es-ES" sz="1600" baseline="0" dirty="0"/>
                        <a:t>.</a:t>
                      </a:r>
                      <a:endParaRPr lang="es-ES" sz="1600" dirty="0"/>
                    </a:p>
                  </a:txBody>
                  <a:tcPr>
                    <a:lnL w="38100" cap="flat" cmpd="sng" algn="ctr">
                      <a:solidFill>
                        <a:srgbClr val="C00000"/>
                      </a:solidFill>
                      <a:prstDash val="solid"/>
                      <a:round/>
                      <a:headEnd type="none" w="med" len="med"/>
                      <a:tailEnd type="none" w="med" len="med"/>
                    </a:lnL>
                  </a:tcPr>
                </a:tc>
                <a:extLst>
                  <a:ext uri="{0D108BD9-81ED-4DB2-BD59-A6C34878D82A}">
                    <a16:rowId xmlns:a16="http://schemas.microsoft.com/office/drawing/2014/main" xmlns="" val="10004"/>
                  </a:ext>
                </a:extLst>
              </a:tr>
            </a:tbl>
          </a:graphicData>
        </a:graphic>
      </p:graphicFrame>
      <p:sp>
        <p:nvSpPr>
          <p:cNvPr id="5" name="4 Rectángulo"/>
          <p:cNvSpPr/>
          <p:nvPr/>
        </p:nvSpPr>
        <p:spPr>
          <a:xfrm>
            <a:off x="5508104" y="105725"/>
            <a:ext cx="3558475" cy="400110"/>
          </a:xfrm>
          <a:prstGeom prst="rect">
            <a:avLst/>
          </a:prstGeom>
        </p:spPr>
        <p:txBody>
          <a:bodyPr wrap="none">
            <a:spAutoFit/>
          </a:bodyPr>
          <a:lstStyle/>
          <a:p>
            <a:r>
              <a:rPr lang="es-ES" sz="2000" b="1" dirty="0">
                <a:solidFill>
                  <a:srgbClr val="92D050"/>
                </a:solidFill>
              </a:rPr>
              <a:t>Temas de Interés – </a:t>
            </a:r>
            <a:r>
              <a:rPr lang="es-ES" sz="2000" b="1" dirty="0" err="1">
                <a:solidFill>
                  <a:schemeClr val="tx1">
                    <a:lumMod val="95000"/>
                    <a:lumOff val="5000"/>
                  </a:schemeClr>
                </a:solidFill>
              </a:rPr>
              <a:t>Interes</a:t>
            </a:r>
            <a:r>
              <a:rPr lang="es-ES" sz="2000" b="1" dirty="0">
                <a:solidFill>
                  <a:schemeClr val="tx1">
                    <a:lumMod val="95000"/>
                    <a:lumOff val="5000"/>
                  </a:schemeClr>
                </a:solidFill>
              </a:rPr>
              <a:t> </a:t>
            </a:r>
            <a:r>
              <a:rPr lang="es-ES" sz="2000" b="1" dirty="0" err="1">
                <a:solidFill>
                  <a:schemeClr val="tx1">
                    <a:lumMod val="95000"/>
                    <a:lumOff val="5000"/>
                  </a:schemeClr>
                </a:solidFill>
              </a:rPr>
              <a:t>Gaia</a:t>
            </a:r>
            <a:r>
              <a:rPr lang="es-ES" sz="2000" b="1" dirty="0">
                <a:solidFill>
                  <a:schemeClr val="tx1">
                    <a:lumMod val="95000"/>
                    <a:lumOff val="5000"/>
                  </a:schemeClr>
                </a:solidFill>
              </a:rPr>
              <a:t> </a:t>
            </a:r>
            <a:endParaRPr lang="es-ES" sz="2000" dirty="0"/>
          </a:p>
        </p:txBody>
      </p:sp>
    </p:spTree>
    <p:extLst>
      <p:ext uri="{BB962C8B-B14F-4D97-AF65-F5344CB8AC3E}">
        <p14:creationId xmlns:p14="http://schemas.microsoft.com/office/powerpoint/2010/main" val="3232735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496" y="-27384"/>
            <a:ext cx="2831584" cy="6858000"/>
          </a:xfrm>
          <a:prstGeom prst="rect">
            <a:avLst/>
          </a:prstGeom>
          <a:ln w="12700">
            <a:solidFill>
              <a:srgbClr val="92D050"/>
            </a:solidFill>
            <a:prstDash val="solid"/>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dirty="0"/>
          </a:p>
        </p:txBody>
      </p:sp>
      <p:pic>
        <p:nvPicPr>
          <p:cNvPr id="13" name="Imagen 12"/>
          <p:cNvPicPr>
            <a:picLocks noChangeAspect="1"/>
          </p:cNvPicPr>
          <p:nvPr/>
        </p:nvPicPr>
        <p:blipFill rotWithShape="1">
          <a:blip r:embed="rId2"/>
          <a:srcRect l="9627" t="21848" r="17472"/>
          <a:stretch/>
        </p:blipFill>
        <p:spPr>
          <a:xfrm>
            <a:off x="239884" y="260648"/>
            <a:ext cx="2376264" cy="2833425"/>
          </a:xfrm>
          <a:prstGeom prst="rect">
            <a:avLst/>
          </a:prstGeom>
          <a:ln w="12700">
            <a:solidFill>
              <a:srgbClr val="92D050"/>
            </a:solidFill>
            <a:prstDash val="solid"/>
          </a:ln>
        </p:spPr>
      </p:pic>
      <p:sp>
        <p:nvSpPr>
          <p:cNvPr id="4" name="Rectángulo 3"/>
          <p:cNvSpPr/>
          <p:nvPr/>
        </p:nvSpPr>
        <p:spPr>
          <a:xfrm>
            <a:off x="6588224" y="3094073"/>
            <a:ext cx="1951175" cy="830997"/>
          </a:xfrm>
          <a:prstGeom prst="rect">
            <a:avLst/>
          </a:prstGeom>
        </p:spPr>
        <p:txBody>
          <a:bodyPr wrap="none">
            <a:spAutoFit/>
          </a:bodyPr>
          <a:lstStyle/>
          <a:p>
            <a:pPr algn="r"/>
            <a:r>
              <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Recursos</a:t>
            </a:r>
          </a:p>
          <a:p>
            <a:pPr algn="r"/>
            <a:r>
              <a:rPr lang="es-ES" sz="2400" b="1" dirty="0" err="1">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Baliabideak</a:t>
            </a:r>
            <a:endPar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extLst>
      <p:ext uri="{BB962C8B-B14F-4D97-AF65-F5344CB8AC3E}">
        <p14:creationId xmlns:p14="http://schemas.microsoft.com/office/powerpoint/2010/main" val="3691389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18376" y="1628800"/>
            <a:ext cx="8229600" cy="4525963"/>
          </a:xfrm>
        </p:spPr>
        <p:txBody>
          <a:bodyPr>
            <a:normAutofit/>
          </a:bodyPr>
          <a:lstStyle/>
          <a:p>
            <a:r>
              <a:rPr lang="es-ES" dirty="0"/>
              <a:t>Link a las presentaciones en espacio </a:t>
            </a:r>
            <a:r>
              <a:rPr lang="es-ES" dirty="0" err="1"/>
              <a:t>LandaTopaketa</a:t>
            </a:r>
            <a:r>
              <a:rPr lang="es-ES" dirty="0"/>
              <a:t> en </a:t>
            </a:r>
            <a:r>
              <a:rPr lang="es-ES" dirty="0">
                <a:hlinkClick r:id="rId2"/>
              </a:rPr>
              <a:t>web </a:t>
            </a:r>
            <a:r>
              <a:rPr lang="es-ES" dirty="0"/>
              <a:t> Elankidetza </a:t>
            </a:r>
          </a:p>
          <a:p>
            <a:r>
              <a:rPr lang="es-ES" dirty="0"/>
              <a:t>Link al álbum de </a:t>
            </a:r>
            <a:r>
              <a:rPr lang="es-ES" dirty="0">
                <a:hlinkClick r:id="rId3"/>
              </a:rPr>
              <a:t>fotos </a:t>
            </a:r>
            <a:endParaRPr lang="es-ES" dirty="0"/>
          </a:p>
          <a:p>
            <a:r>
              <a:rPr lang="es-ES" dirty="0"/>
              <a:t>Más información y contacto…..</a:t>
            </a:r>
          </a:p>
          <a:p>
            <a:pPr lvl="1">
              <a:buNone/>
            </a:pPr>
            <a:r>
              <a:rPr lang="es-ES" dirty="0" err="1"/>
              <a:t>Elankidetza</a:t>
            </a:r>
            <a:endParaRPr lang="es-ES" dirty="0"/>
          </a:p>
          <a:p>
            <a:pPr lvl="1"/>
            <a:r>
              <a:rPr lang="es-ES" dirty="0"/>
              <a:t>Persona de contacto: Marlen Eizaguirre</a:t>
            </a:r>
          </a:p>
          <a:p>
            <a:pPr lvl="1"/>
            <a:r>
              <a:rPr lang="es-ES" dirty="0"/>
              <a:t>Mail: m-eizaguirre@elankidetza.eus</a:t>
            </a:r>
          </a:p>
          <a:p>
            <a:endParaRPr lang="es-E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
          <p:cNvSpPr>
            <a:spLocks noChangeArrowheads="1"/>
          </p:cNvSpPr>
          <p:nvPr/>
        </p:nvSpPr>
        <p:spPr bwMode="auto">
          <a:xfrm>
            <a:off x="1403350" y="1472605"/>
            <a:ext cx="6553200" cy="4597003"/>
          </a:xfrm>
          <a:prstGeom prst="roundRect">
            <a:avLst/>
          </a:prstGeom>
          <a:ln>
            <a:headEnd/>
            <a:tailEnd/>
          </a:ln>
        </p:spPr>
        <p:style>
          <a:lnRef idx="1">
            <a:schemeClr val="accent3"/>
          </a:lnRef>
          <a:fillRef idx="2">
            <a:schemeClr val="accent3"/>
          </a:fillRef>
          <a:effectRef idx="1">
            <a:schemeClr val="accent3"/>
          </a:effectRef>
          <a:fontRef idx="minor">
            <a:schemeClr val="dk1"/>
          </a:fontRef>
        </p:style>
        <p:txBody>
          <a:bodyPr anchor="ctr">
            <a:spAutoFit/>
          </a:bodyPr>
          <a:lstStyle/>
          <a:p>
            <a:pPr algn="ctr" eaLnBrk="0" hangingPunct="0">
              <a:defRPr/>
            </a:pP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“No tienes que cambiar tu mundo</a:t>
            </a:r>
          </a:p>
          <a:p>
            <a:pPr algn="ctr" eaLnBrk="0" hangingPunct="0">
              <a:defRPr/>
            </a:pP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 en un solo día.</a:t>
            </a:r>
          </a:p>
          <a:p>
            <a:pPr algn="ctr" eaLnBrk="0" hangingPunct="0">
              <a:defRPr/>
            </a:pP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Un viaje de dos mil kilómetros</a:t>
            </a:r>
          </a:p>
          <a:p>
            <a:pPr algn="ctr" eaLnBrk="0" hangingPunct="0">
              <a:defRPr/>
            </a:pP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se inicia con un primer paso.</a:t>
            </a:r>
          </a:p>
          <a:p>
            <a:pPr algn="ctr" eaLnBrk="0" hangingPunct="0">
              <a:defRPr/>
            </a:pP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Nos hacemos grandes poco a poco.</a:t>
            </a:r>
          </a:p>
          <a:p>
            <a:pPr algn="ctr" eaLnBrk="0" hangingPunct="0">
              <a:defRPr/>
            </a:pP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Los pequeños pasos cotidianos</a:t>
            </a:r>
          </a:p>
          <a:p>
            <a:pPr algn="ctr" eaLnBrk="0" hangingPunct="0">
              <a:defRPr/>
            </a:pP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nos conducen</a:t>
            </a:r>
          </a:p>
          <a:p>
            <a:pPr algn="ctr" eaLnBrk="0" hangingPunct="0">
              <a:defRPr/>
            </a:pP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a resultados impresionantes con el tiempo”</a:t>
            </a:r>
          </a:p>
          <a:p>
            <a:pPr algn="ctr" eaLnBrk="0" hangingPunct="0">
              <a:defRPr/>
            </a:pPr>
            <a:endPar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endParaRPr>
          </a:p>
          <a:p>
            <a:pPr algn="ctr" eaLnBrk="0" hangingPunct="0">
              <a:defRPr/>
            </a:pPr>
            <a:r>
              <a:rPr lang="es-ES" sz="2400" b="1" dirty="0" err="1">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Robin</a:t>
            </a:r>
            <a:r>
              <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 </a:t>
            </a:r>
            <a:r>
              <a:rPr lang="es-ES" sz="2400" b="1" dirty="0" err="1">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Sharma</a:t>
            </a:r>
            <a:endParaRPr lang="es-ES" sz="2400" b="1"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548680"/>
            <a:ext cx="8229600" cy="4525963"/>
          </a:xfrm>
        </p:spPr>
        <p:txBody>
          <a:bodyPr>
            <a:normAutofit/>
          </a:bodyPr>
          <a:lstStyle/>
          <a:p>
            <a:pPr algn="ctr">
              <a:buNone/>
            </a:pPr>
            <a:endParaRPr lang="es-ES" sz="6600" b="1" dirty="0">
              <a:solidFill>
                <a:srgbClr val="92D050"/>
              </a:solidFill>
            </a:endParaRPr>
          </a:p>
          <a:p>
            <a:pPr marL="0" algn="ctr">
              <a:buNone/>
            </a:pPr>
            <a:r>
              <a:rPr lang="es-ES" sz="66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a:t>
            </a:r>
            <a:r>
              <a:rPr lang="es-ES" sz="6600" b="1" dirty="0" err="1">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Eskerrik</a:t>
            </a:r>
            <a:r>
              <a:rPr lang="es-ES" sz="66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 </a:t>
            </a:r>
            <a:r>
              <a:rPr lang="es-ES" sz="6600" b="1" dirty="0" err="1">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Asko</a:t>
            </a:r>
            <a:r>
              <a:rPr lang="es-ES" sz="66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rPr>
              <a:t>!!!</a:t>
            </a:r>
          </a:p>
          <a:p>
            <a:pPr marL="0" algn="ctr">
              <a:buNone/>
            </a:pPr>
            <a:r>
              <a:rPr lang="es-ES" sz="66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sym typeface="Wingdings" pitchFamily="2" charset="2"/>
              </a:rPr>
              <a:t></a:t>
            </a:r>
            <a:endParaRPr lang="es-ES" sz="2400" b="1" dirty="0">
              <a:solidFill>
                <a:srgbClr val="92D050"/>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1036</TotalTime>
  <Words>1934</Words>
  <Application>Microsoft Office PowerPoint</Application>
  <PresentationFormat>Presentación en pantalla (4:3)</PresentationFormat>
  <Paragraphs>395</Paragraphs>
  <Slides>31</Slides>
  <Notes>4</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Tema de Office</vt:lpstr>
      <vt:lpstr>DESARROLLO RURAL Y AGRICULTURA SOSTENIBLE   LANDA GARAPENA ETA NEKAZARITZA JASANGARRIA</vt:lpstr>
      <vt:lpstr>Partaideak topaketan Las personas que participamos  en el V Landa Topaketa  </vt:lpstr>
      <vt:lpstr>Presentación de PowerPoint</vt:lpstr>
      <vt:lpstr>Agenda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WRF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ENCUENTRO SOBRE DESARROLLO RURAL Y AGRICULTURA SOSTENIBLE</dc:title>
  <dc:creator>WRF</dc:creator>
  <cp:lastModifiedBy>Eizaguirre Marañón, Marlen</cp:lastModifiedBy>
  <cp:revision>253</cp:revision>
  <cp:lastPrinted>2016-06-01T06:29:49Z</cp:lastPrinted>
  <dcterms:created xsi:type="dcterms:W3CDTF">2015-06-09T09:14:19Z</dcterms:created>
  <dcterms:modified xsi:type="dcterms:W3CDTF">2017-04-05T07:36:31Z</dcterms:modified>
</cp:coreProperties>
</file>